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68"/>
  </p:notesMasterIdLst>
  <p:sldIdLst>
    <p:sldId id="256" r:id="rId2"/>
    <p:sldId id="381" r:id="rId3"/>
    <p:sldId id="329" r:id="rId4"/>
    <p:sldId id="304" r:id="rId5"/>
    <p:sldId id="341" r:id="rId6"/>
    <p:sldId id="342" r:id="rId7"/>
    <p:sldId id="352" r:id="rId8"/>
    <p:sldId id="353" r:id="rId9"/>
    <p:sldId id="354" r:id="rId10"/>
    <p:sldId id="355" r:id="rId11"/>
    <p:sldId id="343" r:id="rId12"/>
    <p:sldId id="347" r:id="rId13"/>
    <p:sldId id="349" r:id="rId14"/>
    <p:sldId id="344" r:id="rId15"/>
    <p:sldId id="350" r:id="rId16"/>
    <p:sldId id="351" r:id="rId17"/>
    <p:sldId id="348" r:id="rId18"/>
    <p:sldId id="345" r:id="rId19"/>
    <p:sldId id="261" r:id="rId20"/>
    <p:sldId id="321" r:id="rId21"/>
    <p:sldId id="358" r:id="rId22"/>
    <p:sldId id="356" r:id="rId23"/>
    <p:sldId id="366" r:id="rId24"/>
    <p:sldId id="357" r:id="rId25"/>
    <p:sldId id="359" r:id="rId26"/>
    <p:sldId id="360" r:id="rId27"/>
    <p:sldId id="361" r:id="rId28"/>
    <p:sldId id="362" r:id="rId29"/>
    <p:sldId id="363" r:id="rId30"/>
    <p:sldId id="364" r:id="rId31"/>
    <p:sldId id="365" r:id="rId32"/>
    <p:sldId id="370" r:id="rId33"/>
    <p:sldId id="305" r:id="rId34"/>
    <p:sldId id="322" r:id="rId35"/>
    <p:sldId id="317" r:id="rId36"/>
    <p:sldId id="368" r:id="rId37"/>
    <p:sldId id="369" r:id="rId38"/>
    <p:sldId id="310" r:id="rId39"/>
    <p:sldId id="372" r:id="rId40"/>
    <p:sldId id="309" r:id="rId41"/>
    <p:sldId id="371" r:id="rId42"/>
    <p:sldId id="326" r:id="rId43"/>
    <p:sldId id="324" r:id="rId44"/>
    <p:sldId id="374" r:id="rId45"/>
    <p:sldId id="323" r:id="rId46"/>
    <p:sldId id="373" r:id="rId47"/>
    <p:sldId id="330" r:id="rId48"/>
    <p:sldId id="375" r:id="rId49"/>
    <p:sldId id="376" r:id="rId50"/>
    <p:sldId id="377" r:id="rId51"/>
    <p:sldId id="378" r:id="rId52"/>
    <p:sldId id="382" r:id="rId53"/>
    <p:sldId id="332" r:id="rId54"/>
    <p:sldId id="340" r:id="rId55"/>
    <p:sldId id="379" r:id="rId56"/>
    <p:sldId id="380" r:id="rId57"/>
    <p:sldId id="390" r:id="rId58"/>
    <p:sldId id="383" r:id="rId59"/>
    <p:sldId id="391" r:id="rId60"/>
    <p:sldId id="385" r:id="rId61"/>
    <p:sldId id="389" r:id="rId62"/>
    <p:sldId id="392" r:id="rId63"/>
    <p:sldId id="393" r:id="rId64"/>
    <p:sldId id="394" r:id="rId65"/>
    <p:sldId id="395" r:id="rId66"/>
    <p:sldId id="396" r:id="rId67"/>
  </p:sldIdLst>
  <p:sldSz cx="9144000" cy="6858000" type="screen4x3"/>
  <p:notesSz cx="6858000" cy="9947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38F83C-4275-4F09-AAB0-8227B094C070}">
          <p14:sldIdLst>
            <p14:sldId id="256"/>
            <p14:sldId id="381"/>
            <p14:sldId id="329"/>
            <p14:sldId id="304"/>
            <p14:sldId id="341"/>
            <p14:sldId id="342"/>
            <p14:sldId id="352"/>
            <p14:sldId id="353"/>
            <p14:sldId id="354"/>
            <p14:sldId id="355"/>
            <p14:sldId id="343"/>
            <p14:sldId id="347"/>
            <p14:sldId id="349"/>
            <p14:sldId id="344"/>
            <p14:sldId id="350"/>
            <p14:sldId id="351"/>
            <p14:sldId id="348"/>
            <p14:sldId id="345"/>
            <p14:sldId id="261"/>
            <p14:sldId id="321"/>
            <p14:sldId id="358"/>
            <p14:sldId id="356"/>
            <p14:sldId id="366"/>
            <p14:sldId id="357"/>
            <p14:sldId id="359"/>
            <p14:sldId id="360"/>
            <p14:sldId id="361"/>
            <p14:sldId id="362"/>
            <p14:sldId id="363"/>
            <p14:sldId id="364"/>
            <p14:sldId id="365"/>
            <p14:sldId id="370"/>
            <p14:sldId id="305"/>
            <p14:sldId id="322"/>
            <p14:sldId id="317"/>
            <p14:sldId id="368"/>
          </p14:sldIdLst>
        </p14:section>
        <p14:section name="Untitled Section" id="{D06739F4-8751-4099-902A-90010C600B8B}">
          <p14:sldIdLst>
            <p14:sldId id="369"/>
            <p14:sldId id="310"/>
            <p14:sldId id="372"/>
            <p14:sldId id="309"/>
            <p14:sldId id="371"/>
            <p14:sldId id="326"/>
            <p14:sldId id="324"/>
            <p14:sldId id="374"/>
            <p14:sldId id="323"/>
            <p14:sldId id="373"/>
            <p14:sldId id="330"/>
            <p14:sldId id="375"/>
            <p14:sldId id="376"/>
            <p14:sldId id="377"/>
            <p14:sldId id="378"/>
            <p14:sldId id="382"/>
            <p14:sldId id="332"/>
            <p14:sldId id="340"/>
            <p14:sldId id="379"/>
            <p14:sldId id="380"/>
            <p14:sldId id="390"/>
            <p14:sldId id="383"/>
            <p14:sldId id="391"/>
            <p14:sldId id="385"/>
            <p14:sldId id="389"/>
            <p14:sldId id="392"/>
            <p14:sldId id="393"/>
            <p14:sldId id="394"/>
            <p14:sldId id="395"/>
            <p14:sldId id="39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69627" autoAdjust="0"/>
  </p:normalViewPr>
  <p:slideViewPr>
    <p:cSldViewPr>
      <p:cViewPr varScale="1">
        <p:scale>
          <a:sx n="74" d="100"/>
          <a:sy n="74" d="100"/>
        </p:scale>
        <p:origin x="-126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7364"/>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97364"/>
          </a:xfrm>
          <a:prstGeom prst="rect">
            <a:avLst/>
          </a:prstGeom>
        </p:spPr>
        <p:txBody>
          <a:bodyPr vert="horz" lIns="91440" tIns="45720" rIns="91440" bIns="45720" rtlCol="0"/>
          <a:lstStyle>
            <a:lvl1pPr algn="r">
              <a:defRPr sz="1200"/>
            </a:lvl1pPr>
          </a:lstStyle>
          <a:p>
            <a:fld id="{CD305C1B-7851-4A47-9302-9B3614205A3E}" type="datetimeFigureOut">
              <a:rPr lang="en-IN" smtClean="0"/>
              <a:t>27-02-2024</a:t>
            </a:fld>
            <a:endParaRPr lang="en-IN"/>
          </a:p>
        </p:txBody>
      </p:sp>
      <p:sp>
        <p:nvSpPr>
          <p:cNvPr id="4" name="Slide Image Placeholder 3"/>
          <p:cNvSpPr>
            <a:spLocks noGrp="1" noRot="1" noChangeAspect="1"/>
          </p:cNvSpPr>
          <p:nvPr>
            <p:ph type="sldImg" idx="2"/>
          </p:nvPr>
        </p:nvSpPr>
        <p:spPr>
          <a:xfrm>
            <a:off x="942975" y="746125"/>
            <a:ext cx="4972050" cy="3730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724956"/>
            <a:ext cx="5486400" cy="447627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9448185"/>
            <a:ext cx="2971800" cy="497364"/>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9448185"/>
            <a:ext cx="2971800" cy="497364"/>
          </a:xfrm>
          <a:prstGeom prst="rect">
            <a:avLst/>
          </a:prstGeom>
        </p:spPr>
        <p:txBody>
          <a:bodyPr vert="horz" lIns="91440" tIns="45720" rIns="91440" bIns="45720" rtlCol="0" anchor="b"/>
          <a:lstStyle>
            <a:lvl1pPr algn="r">
              <a:defRPr sz="1200"/>
            </a:lvl1pPr>
          </a:lstStyle>
          <a:p>
            <a:fld id="{34D6CD9D-0B2C-48D0-B734-6116BA8A155D}" type="slidenum">
              <a:rPr lang="en-IN" smtClean="0"/>
              <a:t>‹#›</a:t>
            </a:fld>
            <a:endParaRPr lang="en-IN"/>
          </a:p>
        </p:txBody>
      </p:sp>
    </p:spTree>
    <p:extLst>
      <p:ext uri="{BB962C8B-B14F-4D97-AF65-F5344CB8AC3E}">
        <p14:creationId xmlns:p14="http://schemas.microsoft.com/office/powerpoint/2010/main" val="50560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41388" y="746125"/>
            <a:ext cx="4975225" cy="3730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D675CF-3FD4-4B43-B357-F517FDA9E726}" type="slidenum">
              <a:rPr lang="en-IN" smtClean="0"/>
              <a:pPr/>
              <a:t>3</a:t>
            </a:fld>
            <a:endParaRPr lang="en-IN"/>
          </a:p>
        </p:txBody>
      </p:sp>
    </p:spTree>
    <p:extLst>
      <p:ext uri="{BB962C8B-B14F-4D97-AF65-F5344CB8AC3E}">
        <p14:creationId xmlns:p14="http://schemas.microsoft.com/office/powerpoint/2010/main" val="789876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C420DF01-B75F-4AD5-9B15-E7857C1BECFF}" type="datetimeFigureOut">
              <a:rPr lang="en-IN" smtClean="0"/>
              <a:t>27-02-2024</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00C23767-6770-4627-9C82-1E440AFA511D}"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420DF01-B75F-4AD5-9B15-E7857C1BECFF}" type="datetimeFigureOut">
              <a:rPr lang="en-IN" smtClean="0"/>
              <a:t>27-02-2024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C23767-6770-4627-9C82-1E440AFA511D}"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420DF01-B75F-4AD5-9B15-E7857C1BECFF}" type="datetimeFigureOut">
              <a:rPr lang="en-IN" smtClean="0"/>
              <a:t>27-02-2024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C23767-6770-4627-9C82-1E440AFA511D}"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420DF01-B75F-4AD5-9B15-E7857C1BECFF}" type="datetimeFigureOut">
              <a:rPr lang="en-IN" smtClean="0"/>
              <a:t>27-02-2024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C23767-6770-4627-9C82-1E440AFA511D}"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C420DF01-B75F-4AD5-9B15-E7857C1BECFF}" type="datetimeFigureOut">
              <a:rPr lang="en-IN" smtClean="0"/>
              <a:t>27-02-2024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C23767-6770-4627-9C82-1E440AFA511D}"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C420DF01-B75F-4AD5-9B15-E7857C1BECFF}" type="datetimeFigureOut">
              <a:rPr lang="en-IN" smtClean="0"/>
              <a:t>27-02-2024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C23767-6770-4627-9C82-1E440AFA511D}"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420DF01-B75F-4AD5-9B15-E7857C1BECFF}" type="datetimeFigureOut">
              <a:rPr lang="en-IN" smtClean="0"/>
              <a:t>27-02-2024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0C23767-6770-4627-9C82-1E440AFA511D}"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C420DF01-B75F-4AD5-9B15-E7857C1BECFF}" type="datetimeFigureOut">
              <a:rPr lang="en-IN" smtClean="0"/>
              <a:t>27-02-2024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0C23767-6770-4627-9C82-1E440AFA511D}"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20DF01-B75F-4AD5-9B15-E7857C1BECFF}" type="datetimeFigureOut">
              <a:rPr lang="en-IN" smtClean="0"/>
              <a:t>27-02-2024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0C23767-6770-4627-9C82-1E440AFA511D}"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C420DF01-B75F-4AD5-9B15-E7857C1BECFF}" type="datetimeFigureOut">
              <a:rPr lang="en-IN" smtClean="0"/>
              <a:t>27-02-2024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C23767-6770-4627-9C82-1E440AFA511D}"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C420DF01-B75F-4AD5-9B15-E7857C1BECFF}" type="datetimeFigureOut">
              <a:rPr lang="en-IN" smtClean="0"/>
              <a:t>27-02-2024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00C23767-6770-4627-9C82-1E440AFA511D}"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C420DF01-B75F-4AD5-9B15-E7857C1BECFF}" type="datetimeFigureOut">
              <a:rPr lang="en-IN" smtClean="0"/>
              <a:t>27-02-2024</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0C23767-6770-4627-9C82-1E440AFA511D}"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areerfoundry.com/en/blog/data-analytics/different-types-of-data-analysis/#3-predictive-analytics-what-is-likely-to-happen-in-the-future" TargetMode="External"/><Relationship Id="rId2" Type="http://schemas.openxmlformats.org/officeDocument/2006/relationships/hyperlink" Target="https://careerfoundry.com/en/blog/data-analytics/sentiment-analysi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imnovation-hub.com/digital-transformation/k-cit-test-bed-fo-driverless-car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dirty="0"/>
              <a:t>Big </a:t>
            </a:r>
            <a:r>
              <a:rPr lang="en-IN" dirty="0" smtClean="0"/>
              <a:t>Data</a:t>
            </a:r>
            <a:r>
              <a:rPr lang="en-IN" dirty="0"/>
              <a:t/>
            </a:r>
            <a:br>
              <a:rPr lang="en-IN" dirty="0"/>
            </a:br>
            <a:endParaRPr lang="en-IN" dirty="0"/>
          </a:p>
        </p:txBody>
      </p:sp>
      <p:sp>
        <p:nvSpPr>
          <p:cNvPr id="3" name="Subtitle 2"/>
          <p:cNvSpPr>
            <a:spLocks noGrp="1"/>
          </p:cNvSpPr>
          <p:nvPr>
            <p:ph type="subTitle" idx="1"/>
          </p:nvPr>
        </p:nvSpPr>
        <p:spPr/>
        <p:txBody>
          <a:bodyPr>
            <a:normAutofit lnSpcReduction="10000"/>
          </a:bodyPr>
          <a:lstStyle/>
          <a:p>
            <a:r>
              <a:rPr lang="en-IN" sz="2800" i="1" dirty="0"/>
              <a:t>There were 5 </a:t>
            </a:r>
            <a:r>
              <a:rPr lang="en-IN" sz="2800" i="1" dirty="0" err="1"/>
              <a:t>exabytes</a:t>
            </a:r>
            <a:r>
              <a:rPr lang="en-IN" sz="2800" i="1" dirty="0"/>
              <a:t> of information created between the dawn of civilization through 2003, but that much information is now created every 2 days.”  </a:t>
            </a:r>
            <a:r>
              <a:rPr lang="en-IN" i="1" dirty="0" smtClean="0"/>
              <a:t>end</a:t>
            </a:r>
            <a:r>
              <a:rPr lang="en-IN" i="1" dirty="0"/>
              <a:t>.”</a:t>
            </a:r>
            <a:endParaRPr lang="en-IN" dirty="0"/>
          </a:p>
        </p:txBody>
      </p:sp>
    </p:spTree>
    <p:extLst>
      <p:ext uri="{BB962C8B-B14F-4D97-AF65-F5344CB8AC3E}">
        <p14:creationId xmlns:p14="http://schemas.microsoft.com/office/powerpoint/2010/main" val="18825033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703912"/>
          </a:xfrm>
        </p:spPr>
        <p:txBody>
          <a:bodyPr>
            <a:normAutofit fontScale="92500" lnSpcReduction="20000"/>
          </a:bodyPr>
          <a:lstStyle/>
          <a:p>
            <a:pPr marL="0" indent="0">
              <a:buNone/>
            </a:pPr>
            <a:r>
              <a:rPr lang="en-IN" dirty="0"/>
              <a:t>Big Data Analytics </a:t>
            </a:r>
            <a:r>
              <a:rPr lang="en-IN" dirty="0" smtClean="0"/>
              <a:t>Examples</a:t>
            </a:r>
            <a:endParaRPr lang="en-IN" dirty="0"/>
          </a:p>
          <a:p>
            <a:r>
              <a:rPr lang="en-IN" dirty="0"/>
              <a:t>Fraud Management Report which is generally used in Banking Sectors to find the fraud transactions, hacking, unauthorized access to the account and so on.</a:t>
            </a:r>
          </a:p>
          <a:p>
            <a:r>
              <a:rPr lang="en-IN" dirty="0"/>
              <a:t>Live Tracking Report which is generally used by Transport Sectors such as Meru, Ola, Uber, and Mega to track the vehicles, customer’s requests, payment management, emergency alert and to find the daily needs and revenues and so on.</a:t>
            </a:r>
          </a:p>
          <a:p>
            <a:r>
              <a:rPr lang="en-IN" dirty="0"/>
              <a:t>Big Data Analytics Examples also played a vital role in many disaster situations. In the year April 2015 earthquake killed and also injured many peoples in Nepal. In this situation, North Carolina-based SAS has been developed by Analytics which has been played a massive role in rescue and relief operation.</a:t>
            </a:r>
          </a:p>
          <a:p>
            <a:r>
              <a:rPr lang="en-IN" dirty="0" smtClean="0"/>
              <a:t>Google </a:t>
            </a:r>
            <a:r>
              <a:rPr lang="en-IN" dirty="0"/>
              <a:t>Analytics report where we can get how many user’s visit counts, from which location the user is from, from which device the site is accessing and so on.</a:t>
            </a:r>
          </a:p>
        </p:txBody>
      </p:sp>
    </p:spTree>
    <p:extLst>
      <p:ext uri="{BB962C8B-B14F-4D97-AF65-F5344CB8AC3E}">
        <p14:creationId xmlns:p14="http://schemas.microsoft.com/office/powerpoint/2010/main" val="4236314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229600" cy="1143000"/>
          </a:xfrm>
        </p:spPr>
        <p:txBody>
          <a:bodyPr>
            <a:normAutofit fontScale="90000"/>
          </a:bodyPr>
          <a:lstStyle/>
          <a:p>
            <a:r>
              <a:rPr lang="en-IN" sz="4000" b="1" dirty="0" smtClean="0"/>
              <a:t>Big data in marketing and advertising</a:t>
            </a:r>
            <a:r>
              <a:rPr lang="en-IN" b="1" dirty="0"/>
              <a:t/>
            </a:r>
            <a:br>
              <a:rPr lang="en-IN" b="1" dirty="0"/>
            </a:br>
            <a:endParaRPr lang="en-IN" dirty="0"/>
          </a:p>
        </p:txBody>
      </p:sp>
      <p:sp>
        <p:nvSpPr>
          <p:cNvPr id="3" name="Content Placeholder 2"/>
          <p:cNvSpPr>
            <a:spLocks noGrp="1"/>
          </p:cNvSpPr>
          <p:nvPr>
            <p:ph idx="1"/>
          </p:nvPr>
        </p:nvSpPr>
        <p:spPr>
          <a:xfrm>
            <a:off x="457200" y="1052736"/>
            <a:ext cx="8229600" cy="5271864"/>
          </a:xfrm>
        </p:spPr>
        <p:txBody>
          <a:bodyPr>
            <a:normAutofit/>
          </a:bodyPr>
          <a:lstStyle/>
          <a:p>
            <a:pPr marL="0" indent="0">
              <a:buNone/>
            </a:pPr>
            <a:r>
              <a:rPr lang="en-IN" b="1" dirty="0"/>
              <a:t>Netflix and big data</a:t>
            </a:r>
          </a:p>
          <a:p>
            <a:r>
              <a:rPr lang="en-IN" dirty="0"/>
              <a:t>Netflix, a global streaming service, recommends material to its subscribers using big data analytics. Netflix predicts what users would want to watch next based on their viewing histories, ratings, and searches. This data-driven strategy not only keeps viewers interested but also adds considerably to client retention, demonstrating the value of big data in the entertainment business.</a:t>
            </a:r>
          </a:p>
        </p:txBody>
      </p:sp>
    </p:spTree>
    <p:extLst>
      <p:ext uri="{BB962C8B-B14F-4D97-AF65-F5344CB8AC3E}">
        <p14:creationId xmlns:p14="http://schemas.microsoft.com/office/powerpoint/2010/main" val="1294264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3688" y="44624"/>
            <a:ext cx="4464496" cy="667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275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b="1" dirty="0"/>
              <a:t>Starbucks:</a:t>
            </a:r>
            <a:r>
              <a:rPr lang="en-IN" dirty="0"/>
              <a:t> Optimizing Store Locations : Starbucks, the well-known coffee brand, uses big data analytics to identify the best shop sites. Starbucks chooses good locations for new stores by evaluating demographic data, foot traffic patterns, and local preferences. This strategic strategy assures improved consumer traffic, revenue, and brand awareness, proving the importance of big data analytics in retail expansion.</a:t>
            </a:r>
            <a:endParaRPr lang="en-IN" dirty="0"/>
          </a:p>
        </p:txBody>
      </p:sp>
    </p:spTree>
    <p:extLst>
      <p:ext uri="{BB962C8B-B14F-4D97-AF65-F5344CB8AC3E}">
        <p14:creationId xmlns:p14="http://schemas.microsoft.com/office/powerpoint/2010/main" val="282638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08688"/>
          </a:xfrm>
        </p:spPr>
        <p:txBody>
          <a:bodyPr>
            <a:normAutofit fontScale="90000"/>
          </a:bodyPr>
          <a:lstStyle/>
          <a:p>
            <a:r>
              <a:rPr lang="en-IN" b="1" dirty="0"/>
              <a:t>Amazon and big data</a:t>
            </a:r>
            <a:br>
              <a:rPr lang="en-IN" b="1" dirty="0"/>
            </a:br>
            <a:endParaRPr lang="en-IN" dirty="0"/>
          </a:p>
        </p:txBody>
      </p:sp>
      <p:sp>
        <p:nvSpPr>
          <p:cNvPr id="3" name="Content Placeholder 2"/>
          <p:cNvSpPr>
            <a:spLocks noGrp="1"/>
          </p:cNvSpPr>
          <p:nvPr>
            <p:ph idx="1"/>
          </p:nvPr>
        </p:nvSpPr>
        <p:spPr>
          <a:xfrm>
            <a:off x="457200" y="1124744"/>
            <a:ext cx="8229600" cy="5199856"/>
          </a:xfrm>
        </p:spPr>
        <p:txBody>
          <a:bodyPr>
            <a:normAutofit lnSpcReduction="10000"/>
          </a:bodyPr>
          <a:lstStyle/>
          <a:p>
            <a:r>
              <a:rPr lang="en-IN" dirty="0" smtClean="0"/>
              <a:t>Much </a:t>
            </a:r>
            <a:r>
              <a:rPr lang="en-IN" dirty="0"/>
              <a:t>like Netflix, Amazon collects vast amounts of data on its users. They track what users buy, how often (and for how long) they stay online, and even things like product reviews (useful for </a:t>
            </a:r>
            <a:r>
              <a:rPr lang="en-IN" b="1" dirty="0">
                <a:hlinkClick r:id="rId2"/>
              </a:rPr>
              <a:t>sentiment analysis</a:t>
            </a:r>
            <a:r>
              <a:rPr lang="en-IN" dirty="0"/>
              <a:t>).</a:t>
            </a:r>
          </a:p>
          <a:p>
            <a:r>
              <a:rPr lang="en-IN" dirty="0"/>
              <a:t>Amazon can even guess people’s income based on their billing address. By compiling all this data across millions of users, Amazon can create highly-specialized segmented user profiles.</a:t>
            </a:r>
          </a:p>
          <a:p>
            <a:r>
              <a:rPr lang="en-IN" dirty="0"/>
              <a:t>Using </a:t>
            </a:r>
            <a:r>
              <a:rPr lang="en-IN" b="1" dirty="0">
                <a:hlinkClick r:id="rId3"/>
              </a:rPr>
              <a:t>predictive analytics</a:t>
            </a:r>
            <a:r>
              <a:rPr lang="en-IN" dirty="0"/>
              <a:t>, they can then target their marketing based on users’ browsing habits. This is used for suggesting what you might want to buy next, but also for things like grouping products together to streamline the shopping experience.</a:t>
            </a:r>
          </a:p>
          <a:p>
            <a:endParaRPr lang="en-IN" dirty="0"/>
          </a:p>
        </p:txBody>
      </p:sp>
    </p:spTree>
    <p:extLst>
      <p:ext uri="{BB962C8B-B14F-4D97-AF65-F5344CB8AC3E}">
        <p14:creationId xmlns:p14="http://schemas.microsoft.com/office/powerpoint/2010/main" val="3354422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Airbnb:</a:t>
            </a:r>
          </a:p>
        </p:txBody>
      </p:sp>
      <p:sp>
        <p:nvSpPr>
          <p:cNvPr id="3" name="Content Placeholder 2"/>
          <p:cNvSpPr>
            <a:spLocks noGrp="1"/>
          </p:cNvSpPr>
          <p:nvPr>
            <p:ph idx="1"/>
          </p:nvPr>
        </p:nvSpPr>
        <p:spPr/>
        <p:txBody>
          <a:bodyPr/>
          <a:lstStyle/>
          <a:p>
            <a:r>
              <a:rPr lang="en-IN" dirty="0" smtClean="0"/>
              <a:t>Dynamic </a:t>
            </a:r>
            <a:r>
              <a:rPr lang="en-IN" dirty="0"/>
              <a:t>Pricing: Airbnb, the worldwide hospitality platform, implements dynamic pricing tactics using big data analytics. Airbnb modifies lodging costs in real time by assessing factors such as demand, seasonality, local events, and customer </a:t>
            </a:r>
            <a:r>
              <a:rPr lang="en-IN" dirty="0" err="1"/>
              <a:t>behavior</a:t>
            </a:r>
            <a:r>
              <a:rPr lang="en-IN" dirty="0"/>
              <a:t>. This data-driven pricing approach maximizes revenue for hosts while offering competitive costs to visitors, demonstrating the power of big data in the sharing economy.</a:t>
            </a:r>
          </a:p>
        </p:txBody>
      </p:sp>
    </p:spTree>
    <p:extLst>
      <p:ext uri="{BB962C8B-B14F-4D97-AF65-F5344CB8AC3E}">
        <p14:creationId xmlns:p14="http://schemas.microsoft.com/office/powerpoint/2010/main" val="2240488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b="1" dirty="0"/>
              <a:t>General Electric:</a:t>
            </a:r>
            <a:r>
              <a:rPr lang="en-IN" dirty="0"/>
              <a:t> Predictive Maintenance : General Electric (GE) uses big data analytics to improve the operation of industrial machinery. GE anticipates when equipment will break and schedules maintenance before problems arise by collecting and </a:t>
            </a:r>
            <a:r>
              <a:rPr lang="en-IN" dirty="0" err="1"/>
              <a:t>analyzing</a:t>
            </a:r>
            <a:r>
              <a:rPr lang="en-IN" dirty="0"/>
              <a:t> data from sensors implanted in machines. This predictive maintenance technique decreases downtime, lowers operating costs, and preserves the longevity of important equipment, demonstrating big data’s promise in the industrial industry.</a:t>
            </a:r>
            <a:endParaRPr lang="en-IN" dirty="0"/>
          </a:p>
        </p:txBody>
      </p:sp>
    </p:spTree>
    <p:extLst>
      <p:ext uri="{BB962C8B-B14F-4D97-AF65-F5344CB8AC3E}">
        <p14:creationId xmlns:p14="http://schemas.microsoft.com/office/powerpoint/2010/main" val="153312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08688"/>
          </a:xfrm>
        </p:spPr>
        <p:txBody>
          <a:bodyPr>
            <a:noAutofit/>
          </a:bodyPr>
          <a:lstStyle/>
          <a:p>
            <a:r>
              <a:rPr lang="en-IN" sz="3200" cap="all" dirty="0"/>
              <a:t>SELF-DRIVING VEHICLES: BIG DATA BEHIND THE WHEEL</a:t>
            </a:r>
            <a:br>
              <a:rPr lang="en-IN" sz="3200" cap="all" dirty="0"/>
            </a:br>
            <a:endParaRPr lang="en-IN" sz="3200" dirty="0"/>
          </a:p>
        </p:txBody>
      </p:sp>
      <p:sp>
        <p:nvSpPr>
          <p:cNvPr id="3" name="Content Placeholder 2"/>
          <p:cNvSpPr>
            <a:spLocks noGrp="1"/>
          </p:cNvSpPr>
          <p:nvPr>
            <p:ph idx="1"/>
          </p:nvPr>
        </p:nvSpPr>
        <p:spPr>
          <a:xfrm>
            <a:off x="457200" y="980728"/>
            <a:ext cx="8229600" cy="5343872"/>
          </a:xfrm>
        </p:spPr>
        <p:txBody>
          <a:bodyPr>
            <a:normAutofit/>
          </a:bodyPr>
          <a:lstStyle/>
          <a:p>
            <a:r>
              <a:rPr lang="en-IN" dirty="0" smtClean="0"/>
              <a:t>All </a:t>
            </a:r>
            <a:r>
              <a:rPr lang="en-IN" dirty="0"/>
              <a:t>the information generated by a </a:t>
            </a:r>
            <a:r>
              <a:rPr lang="en-IN" dirty="0">
                <a:hlinkClick r:id="rId2"/>
              </a:rPr>
              <a:t>self-driving car's sensors</a:t>
            </a:r>
            <a:r>
              <a:rPr lang="en-IN" dirty="0"/>
              <a:t> and the information received from satellites and sensors in the environment amounts to </a:t>
            </a:r>
            <a:r>
              <a:rPr lang="en-IN" b="1" dirty="0"/>
              <a:t>between 50 and 70 terabytes of data every eight hours of driving</a:t>
            </a:r>
            <a:r>
              <a:rPr lang="en-IN" dirty="0"/>
              <a:t>. It is enough to think that </a:t>
            </a:r>
            <a:r>
              <a:rPr lang="en-IN" b="1" dirty="0"/>
              <a:t>one terabyte can store 250 HD movies</a:t>
            </a:r>
            <a:r>
              <a:rPr lang="en-IN" dirty="0"/>
              <a:t> to understand the magnitude of the data processed.</a:t>
            </a:r>
          </a:p>
          <a:p>
            <a:r>
              <a:rPr lang="en-IN" dirty="0"/>
              <a:t>Structuring all this data from cameras and other sensors requires the use of big data. And not just for day-to-day driving but also for </a:t>
            </a:r>
            <a:r>
              <a:rPr lang="en-IN" b="1" dirty="0"/>
              <a:t>assessing driving habits and urban planning</a:t>
            </a:r>
            <a:r>
              <a:rPr lang="en-IN" dirty="0"/>
              <a:t>. In addition to Tesla, companies such as </a:t>
            </a:r>
            <a:r>
              <a:rPr lang="en-IN" dirty="0" err="1"/>
              <a:t>Waymo</a:t>
            </a:r>
            <a:r>
              <a:rPr lang="en-IN" dirty="0"/>
              <a:t>, GM Cruise, or Argo AI are investing billions of dollars in this technology.</a:t>
            </a:r>
          </a:p>
          <a:p>
            <a:endParaRPr lang="en-IN" dirty="0"/>
          </a:p>
        </p:txBody>
      </p:sp>
    </p:spTree>
    <p:extLst>
      <p:ext uri="{BB962C8B-B14F-4D97-AF65-F5344CB8AC3E}">
        <p14:creationId xmlns:p14="http://schemas.microsoft.com/office/powerpoint/2010/main" val="1426916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McDonald’s and big data</a:t>
            </a:r>
            <a:br>
              <a:rPr lang="en-IN" b="1" dirty="0"/>
            </a:br>
            <a:endParaRPr lang="en-IN" dirty="0"/>
          </a:p>
        </p:txBody>
      </p:sp>
      <p:sp>
        <p:nvSpPr>
          <p:cNvPr id="3" name="Content Placeholder 2"/>
          <p:cNvSpPr>
            <a:spLocks noGrp="1"/>
          </p:cNvSpPr>
          <p:nvPr>
            <p:ph idx="1"/>
          </p:nvPr>
        </p:nvSpPr>
        <p:spPr>
          <a:xfrm>
            <a:off x="457200" y="1412776"/>
            <a:ext cx="8229600" cy="4911824"/>
          </a:xfrm>
        </p:spPr>
        <p:txBody>
          <a:bodyPr>
            <a:normAutofit fontScale="92500" lnSpcReduction="10000"/>
          </a:bodyPr>
          <a:lstStyle/>
          <a:p>
            <a:r>
              <a:rPr lang="en-IN" dirty="0" smtClean="0"/>
              <a:t>Big </a:t>
            </a:r>
            <a:r>
              <a:rPr lang="en-IN" dirty="0"/>
              <a:t>data isn’t just used to tailor online experiences. A good example of this is McDonald’s, who use big data to shape key aspects of their offering offline, too. This includes their mobile app, drive-thru experience, and digital menus.</a:t>
            </a:r>
          </a:p>
          <a:p>
            <a:r>
              <a:rPr lang="en-IN" dirty="0"/>
              <a:t>With its own app, McDonald’s collects vital information about user habits. This lets them offer tailored loyalty rewards to encourage repeat business. But they also collect data from each restaurant’s drive-thru, allowing them to ensure enough staff is on shift to cover demand. Finally, their digital menus offer different options depending on factors such as the time of day, if any events are taking place nearby, and even the weather.</a:t>
            </a:r>
          </a:p>
          <a:p>
            <a:r>
              <a:rPr lang="en-IN" dirty="0"/>
              <a:t>So, if it’s a hot day, expect to be offered a </a:t>
            </a:r>
            <a:r>
              <a:rPr lang="en-IN" dirty="0" err="1"/>
              <a:t>McFlurry</a:t>
            </a:r>
            <a:r>
              <a:rPr lang="en-IN" dirty="0"/>
              <a:t> or a cold drink…not a spicy burger!</a:t>
            </a:r>
          </a:p>
          <a:p>
            <a:endParaRPr lang="en-IN" dirty="0"/>
          </a:p>
        </p:txBody>
      </p:sp>
    </p:spTree>
    <p:extLst>
      <p:ext uri="{BB962C8B-B14F-4D97-AF65-F5344CB8AC3E}">
        <p14:creationId xmlns:p14="http://schemas.microsoft.com/office/powerpoint/2010/main" val="4241142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52736"/>
            <a:ext cx="8229600" cy="564672"/>
          </a:xfrm>
        </p:spPr>
        <p:txBody>
          <a:bodyPr>
            <a:normAutofit fontScale="90000"/>
          </a:bodyPr>
          <a:lstStyle/>
          <a:p>
            <a:r>
              <a:rPr lang="en-IN" sz="5400" dirty="0"/>
              <a:t>Byte Comparison Table</a:t>
            </a:r>
            <a:br>
              <a:rPr lang="en-IN" sz="5400" dirty="0"/>
            </a:br>
            <a:endParaRPr lang="en-IN"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19215308"/>
              </p:ext>
            </p:extLst>
          </p:nvPr>
        </p:nvGraphicFramePr>
        <p:xfrm>
          <a:off x="107504" y="1507349"/>
          <a:ext cx="8856984" cy="4371569"/>
        </p:xfrm>
        <a:graphic>
          <a:graphicData uri="http://schemas.openxmlformats.org/drawingml/2006/table">
            <a:tbl>
              <a:tblPr>
                <a:tableStyleId>{69C7853C-536D-4A76-A0AE-DD22124D55A5}</a:tableStyleId>
              </a:tblPr>
              <a:tblGrid>
                <a:gridCol w="2952328"/>
                <a:gridCol w="2088232"/>
                <a:gridCol w="3816424"/>
              </a:tblGrid>
              <a:tr h="337475">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IN" sz="2400" dirty="0" smtClean="0">
                          <a:solidFill>
                            <a:schemeClr val="bg1"/>
                          </a:solidFill>
                          <a:effectLst/>
                        </a:rPr>
                        <a:t>Metric</a:t>
                      </a:r>
                      <a:endParaRPr lang="en-IN" sz="2400" dirty="0">
                        <a:solidFill>
                          <a:schemeClr val="bg1"/>
                        </a:solidFill>
                        <a:effectLst/>
                      </a:endParaRPr>
                    </a:p>
                  </a:txBody>
                  <a:tcPr marL="87789" marR="87789" marT="43894" marB="43894">
                    <a:solidFill>
                      <a:schemeClr val="bg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dirty="0" smtClean="0">
                          <a:solidFill>
                            <a:schemeClr val="bg1"/>
                          </a:solidFill>
                          <a:effectLst/>
                        </a:rPr>
                        <a:t>Value</a:t>
                      </a:r>
                      <a:endParaRPr lang="en-IN" sz="2400" dirty="0">
                        <a:solidFill>
                          <a:schemeClr val="bg1"/>
                        </a:solidFill>
                      </a:endParaRPr>
                    </a:p>
                  </a:txBody>
                  <a:tcPr marL="87789" marR="87789" marT="43894" marB="43894">
                    <a:solidFill>
                      <a:schemeClr val="bg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dirty="0" smtClean="0">
                          <a:solidFill>
                            <a:schemeClr val="bg1"/>
                          </a:solidFill>
                          <a:effectLst/>
                        </a:rPr>
                        <a:t>Bytes</a:t>
                      </a:r>
                      <a:endParaRPr lang="en-IN" sz="2400" dirty="0">
                        <a:solidFill>
                          <a:schemeClr val="bg1"/>
                        </a:solidFill>
                      </a:endParaRPr>
                    </a:p>
                  </a:txBody>
                  <a:tcPr marL="87789" marR="87789" marT="43894" marB="43894">
                    <a:solidFill>
                      <a:schemeClr val="bg2">
                        <a:lumMod val="75000"/>
                      </a:schemeClr>
                    </a:solidFill>
                  </a:tcPr>
                </a:tc>
              </a:tr>
              <a:tr h="430116">
                <a:tc>
                  <a:txBody>
                    <a:bodyPr/>
                    <a:lstStyle/>
                    <a:p>
                      <a:pPr fontAlgn="t"/>
                      <a:r>
                        <a:rPr lang="en-IN" sz="1700" dirty="0">
                          <a:effectLst/>
                        </a:rPr>
                        <a:t>Byte (B)</a:t>
                      </a:r>
                    </a:p>
                  </a:txBody>
                  <a:tcPr marL="87789" marR="87789" marT="43894" marB="43894"/>
                </a:tc>
                <a:tc>
                  <a:txBody>
                    <a:bodyPr/>
                    <a:lstStyle/>
                    <a:p>
                      <a:pPr fontAlgn="t"/>
                      <a:r>
                        <a:rPr lang="en-IN" sz="1700">
                          <a:effectLst/>
                        </a:rPr>
                        <a:t>1</a:t>
                      </a:r>
                    </a:p>
                  </a:txBody>
                  <a:tcPr marL="87789" marR="87789" marT="43894" marB="43894"/>
                </a:tc>
                <a:tc>
                  <a:txBody>
                    <a:bodyPr/>
                    <a:lstStyle/>
                    <a:p>
                      <a:pPr fontAlgn="t"/>
                      <a:r>
                        <a:rPr lang="en-IN" sz="1700" dirty="0">
                          <a:effectLst/>
                        </a:rPr>
                        <a:t>1</a:t>
                      </a:r>
                    </a:p>
                  </a:txBody>
                  <a:tcPr marL="87789" marR="87789" marT="43894" marB="43894"/>
                </a:tc>
              </a:tr>
              <a:tr h="430116">
                <a:tc>
                  <a:txBody>
                    <a:bodyPr/>
                    <a:lstStyle/>
                    <a:p>
                      <a:pPr fontAlgn="t"/>
                      <a:r>
                        <a:rPr lang="en-IN" sz="1700">
                          <a:effectLst/>
                        </a:rPr>
                        <a:t>Kilobyte (KB)</a:t>
                      </a:r>
                    </a:p>
                  </a:txBody>
                  <a:tcPr marL="87789" marR="87789" marT="43894" marB="43894"/>
                </a:tc>
                <a:tc>
                  <a:txBody>
                    <a:bodyPr/>
                    <a:lstStyle/>
                    <a:p>
                      <a:pPr fontAlgn="t"/>
                      <a:r>
                        <a:rPr lang="en-IN" sz="1700">
                          <a:effectLst/>
                        </a:rPr>
                        <a:t>1,024</a:t>
                      </a:r>
                      <a:r>
                        <a:rPr lang="en-IN" sz="1700" baseline="30000">
                          <a:effectLst/>
                        </a:rPr>
                        <a:t>1</a:t>
                      </a:r>
                      <a:endParaRPr lang="en-IN" sz="1700">
                        <a:effectLst/>
                      </a:endParaRPr>
                    </a:p>
                  </a:txBody>
                  <a:tcPr marL="87789" marR="87789" marT="43894" marB="43894"/>
                </a:tc>
                <a:tc>
                  <a:txBody>
                    <a:bodyPr/>
                    <a:lstStyle/>
                    <a:p>
                      <a:pPr fontAlgn="t"/>
                      <a:r>
                        <a:rPr lang="en-IN" sz="1700">
                          <a:effectLst/>
                        </a:rPr>
                        <a:t>1,024</a:t>
                      </a:r>
                    </a:p>
                  </a:txBody>
                  <a:tcPr marL="87789" marR="87789" marT="43894" marB="43894"/>
                </a:tc>
              </a:tr>
              <a:tr h="430116">
                <a:tc>
                  <a:txBody>
                    <a:bodyPr/>
                    <a:lstStyle/>
                    <a:p>
                      <a:pPr fontAlgn="t"/>
                      <a:r>
                        <a:rPr lang="en-IN" sz="1700">
                          <a:effectLst/>
                        </a:rPr>
                        <a:t>Megabyte (MB)</a:t>
                      </a:r>
                    </a:p>
                  </a:txBody>
                  <a:tcPr marL="87789" marR="87789" marT="43894" marB="43894"/>
                </a:tc>
                <a:tc>
                  <a:txBody>
                    <a:bodyPr/>
                    <a:lstStyle/>
                    <a:p>
                      <a:pPr fontAlgn="t"/>
                      <a:r>
                        <a:rPr lang="en-IN" sz="1700">
                          <a:effectLst/>
                        </a:rPr>
                        <a:t>1,024</a:t>
                      </a:r>
                      <a:r>
                        <a:rPr lang="en-IN" sz="1700" baseline="30000">
                          <a:effectLst/>
                        </a:rPr>
                        <a:t>2</a:t>
                      </a:r>
                      <a:endParaRPr lang="en-IN" sz="1700">
                        <a:effectLst/>
                      </a:endParaRPr>
                    </a:p>
                  </a:txBody>
                  <a:tcPr marL="87789" marR="87789" marT="43894" marB="43894"/>
                </a:tc>
                <a:tc>
                  <a:txBody>
                    <a:bodyPr/>
                    <a:lstStyle/>
                    <a:p>
                      <a:pPr fontAlgn="t"/>
                      <a:r>
                        <a:rPr lang="en-IN" sz="1700">
                          <a:effectLst/>
                        </a:rPr>
                        <a:t>1,048,576</a:t>
                      </a:r>
                    </a:p>
                  </a:txBody>
                  <a:tcPr marL="87789" marR="87789" marT="43894" marB="43894"/>
                </a:tc>
              </a:tr>
              <a:tr h="430116">
                <a:tc>
                  <a:txBody>
                    <a:bodyPr/>
                    <a:lstStyle/>
                    <a:p>
                      <a:pPr fontAlgn="t"/>
                      <a:r>
                        <a:rPr lang="en-IN" sz="1700">
                          <a:effectLst/>
                        </a:rPr>
                        <a:t>Gigabyte (GB)</a:t>
                      </a:r>
                    </a:p>
                  </a:txBody>
                  <a:tcPr marL="87789" marR="87789" marT="43894" marB="43894"/>
                </a:tc>
                <a:tc>
                  <a:txBody>
                    <a:bodyPr/>
                    <a:lstStyle/>
                    <a:p>
                      <a:pPr fontAlgn="t"/>
                      <a:r>
                        <a:rPr lang="en-IN" sz="1700">
                          <a:effectLst/>
                        </a:rPr>
                        <a:t>1,024</a:t>
                      </a:r>
                      <a:r>
                        <a:rPr lang="en-IN" sz="1700" baseline="30000">
                          <a:effectLst/>
                        </a:rPr>
                        <a:t>3</a:t>
                      </a:r>
                      <a:endParaRPr lang="en-IN" sz="1700">
                        <a:effectLst/>
                      </a:endParaRPr>
                    </a:p>
                  </a:txBody>
                  <a:tcPr marL="87789" marR="87789" marT="43894" marB="43894"/>
                </a:tc>
                <a:tc>
                  <a:txBody>
                    <a:bodyPr/>
                    <a:lstStyle/>
                    <a:p>
                      <a:pPr fontAlgn="t"/>
                      <a:r>
                        <a:rPr lang="en-IN" sz="1700" dirty="0">
                          <a:effectLst/>
                        </a:rPr>
                        <a:t>1,073,741,824</a:t>
                      </a:r>
                    </a:p>
                  </a:txBody>
                  <a:tcPr marL="87789" marR="87789" marT="43894" marB="43894"/>
                </a:tc>
              </a:tr>
              <a:tr h="430116">
                <a:tc>
                  <a:txBody>
                    <a:bodyPr/>
                    <a:lstStyle/>
                    <a:p>
                      <a:pPr fontAlgn="t"/>
                      <a:r>
                        <a:rPr lang="en-IN" sz="1700">
                          <a:effectLst/>
                        </a:rPr>
                        <a:t>Terabyte (TB)</a:t>
                      </a:r>
                    </a:p>
                  </a:txBody>
                  <a:tcPr marL="87789" marR="87789" marT="43894" marB="43894"/>
                </a:tc>
                <a:tc>
                  <a:txBody>
                    <a:bodyPr/>
                    <a:lstStyle/>
                    <a:p>
                      <a:pPr fontAlgn="t"/>
                      <a:r>
                        <a:rPr lang="en-IN" sz="1700">
                          <a:effectLst/>
                        </a:rPr>
                        <a:t>1,024</a:t>
                      </a:r>
                      <a:r>
                        <a:rPr lang="en-IN" sz="1700" baseline="30000">
                          <a:effectLst/>
                        </a:rPr>
                        <a:t>4</a:t>
                      </a:r>
                      <a:endParaRPr lang="en-IN" sz="1700">
                        <a:effectLst/>
                      </a:endParaRPr>
                    </a:p>
                  </a:txBody>
                  <a:tcPr marL="87789" marR="87789" marT="43894" marB="43894"/>
                </a:tc>
                <a:tc>
                  <a:txBody>
                    <a:bodyPr/>
                    <a:lstStyle/>
                    <a:p>
                      <a:pPr fontAlgn="t"/>
                      <a:r>
                        <a:rPr lang="en-IN" sz="1700" dirty="0">
                          <a:effectLst/>
                        </a:rPr>
                        <a:t>1,099,511,627,776</a:t>
                      </a:r>
                    </a:p>
                  </a:txBody>
                  <a:tcPr marL="87789" marR="87789" marT="43894" marB="43894"/>
                </a:tc>
              </a:tr>
              <a:tr h="430116">
                <a:tc>
                  <a:txBody>
                    <a:bodyPr/>
                    <a:lstStyle/>
                    <a:p>
                      <a:pPr fontAlgn="t"/>
                      <a:r>
                        <a:rPr lang="en-IN" sz="1700">
                          <a:effectLst/>
                        </a:rPr>
                        <a:t>Petabyte (PB)</a:t>
                      </a:r>
                    </a:p>
                  </a:txBody>
                  <a:tcPr marL="87789" marR="87789" marT="43894" marB="43894"/>
                </a:tc>
                <a:tc>
                  <a:txBody>
                    <a:bodyPr/>
                    <a:lstStyle/>
                    <a:p>
                      <a:pPr fontAlgn="t"/>
                      <a:r>
                        <a:rPr lang="en-IN" sz="1700">
                          <a:effectLst/>
                        </a:rPr>
                        <a:t>1,024</a:t>
                      </a:r>
                      <a:r>
                        <a:rPr lang="en-IN" sz="1700" baseline="30000">
                          <a:effectLst/>
                        </a:rPr>
                        <a:t>5</a:t>
                      </a:r>
                      <a:endParaRPr lang="en-IN" sz="1700">
                        <a:effectLst/>
                      </a:endParaRPr>
                    </a:p>
                  </a:txBody>
                  <a:tcPr marL="87789" marR="87789" marT="43894" marB="43894"/>
                </a:tc>
                <a:tc>
                  <a:txBody>
                    <a:bodyPr/>
                    <a:lstStyle/>
                    <a:p>
                      <a:pPr fontAlgn="t"/>
                      <a:r>
                        <a:rPr lang="en-IN" sz="1700">
                          <a:effectLst/>
                        </a:rPr>
                        <a:t>1,125,899,906,842,624</a:t>
                      </a:r>
                    </a:p>
                  </a:txBody>
                  <a:tcPr marL="87789" marR="87789" marT="43894" marB="43894"/>
                </a:tc>
              </a:tr>
              <a:tr h="430116">
                <a:tc>
                  <a:txBody>
                    <a:bodyPr/>
                    <a:lstStyle/>
                    <a:p>
                      <a:pPr fontAlgn="t"/>
                      <a:r>
                        <a:rPr lang="en-IN" sz="1700">
                          <a:effectLst/>
                        </a:rPr>
                        <a:t>Exabyte (EB)</a:t>
                      </a:r>
                    </a:p>
                  </a:txBody>
                  <a:tcPr marL="87789" marR="87789" marT="43894" marB="43894"/>
                </a:tc>
                <a:tc>
                  <a:txBody>
                    <a:bodyPr/>
                    <a:lstStyle/>
                    <a:p>
                      <a:pPr fontAlgn="t"/>
                      <a:r>
                        <a:rPr lang="en-IN" sz="1700">
                          <a:effectLst/>
                        </a:rPr>
                        <a:t>1,024</a:t>
                      </a:r>
                      <a:r>
                        <a:rPr lang="en-IN" sz="1700" baseline="30000">
                          <a:effectLst/>
                        </a:rPr>
                        <a:t>6</a:t>
                      </a:r>
                      <a:endParaRPr lang="en-IN" sz="1700">
                        <a:effectLst/>
                      </a:endParaRPr>
                    </a:p>
                  </a:txBody>
                  <a:tcPr marL="87789" marR="87789" marT="43894" marB="43894"/>
                </a:tc>
                <a:tc>
                  <a:txBody>
                    <a:bodyPr/>
                    <a:lstStyle/>
                    <a:p>
                      <a:pPr fontAlgn="t"/>
                      <a:r>
                        <a:rPr lang="en-IN" sz="1700">
                          <a:effectLst/>
                        </a:rPr>
                        <a:t>1,152,921,504,606,846,976</a:t>
                      </a:r>
                    </a:p>
                  </a:txBody>
                  <a:tcPr marL="87789" marR="87789" marT="43894" marB="43894"/>
                </a:tc>
              </a:tr>
              <a:tr h="372474">
                <a:tc>
                  <a:txBody>
                    <a:bodyPr/>
                    <a:lstStyle/>
                    <a:p>
                      <a:pPr fontAlgn="t"/>
                      <a:r>
                        <a:rPr lang="en-IN" sz="1700">
                          <a:effectLst/>
                        </a:rPr>
                        <a:t>Zettabyte (ZB)</a:t>
                      </a:r>
                    </a:p>
                  </a:txBody>
                  <a:tcPr marL="87789" marR="87789" marT="43894" marB="43894"/>
                </a:tc>
                <a:tc>
                  <a:txBody>
                    <a:bodyPr/>
                    <a:lstStyle/>
                    <a:p>
                      <a:pPr fontAlgn="t"/>
                      <a:r>
                        <a:rPr lang="en-IN" sz="1700">
                          <a:effectLst/>
                        </a:rPr>
                        <a:t>1,024</a:t>
                      </a:r>
                      <a:r>
                        <a:rPr lang="en-IN" sz="1700" baseline="30000">
                          <a:effectLst/>
                        </a:rPr>
                        <a:t>7</a:t>
                      </a:r>
                      <a:endParaRPr lang="en-IN" sz="1700">
                        <a:effectLst/>
                      </a:endParaRPr>
                    </a:p>
                  </a:txBody>
                  <a:tcPr marL="87789" marR="87789" marT="43894" marB="43894"/>
                </a:tc>
                <a:tc>
                  <a:txBody>
                    <a:bodyPr/>
                    <a:lstStyle/>
                    <a:p>
                      <a:pPr fontAlgn="t"/>
                      <a:r>
                        <a:rPr lang="en-IN" sz="1700">
                          <a:effectLst/>
                        </a:rPr>
                        <a:t>1,180,591,620,717,411,303,424</a:t>
                      </a:r>
                    </a:p>
                  </a:txBody>
                  <a:tcPr marL="87789" marR="87789" marT="43894" marB="43894"/>
                </a:tc>
              </a:tr>
              <a:tr h="534735">
                <a:tc>
                  <a:txBody>
                    <a:bodyPr/>
                    <a:lstStyle/>
                    <a:p>
                      <a:pPr fontAlgn="t"/>
                      <a:r>
                        <a:rPr lang="en-IN" sz="1700" dirty="0">
                          <a:effectLst/>
                        </a:rPr>
                        <a:t>Yottabyte (YB)</a:t>
                      </a:r>
                    </a:p>
                  </a:txBody>
                  <a:tcPr marL="87789" marR="87789" marT="43894" marB="43894"/>
                </a:tc>
                <a:tc>
                  <a:txBody>
                    <a:bodyPr/>
                    <a:lstStyle/>
                    <a:p>
                      <a:pPr fontAlgn="t"/>
                      <a:r>
                        <a:rPr lang="en-IN" sz="1700" dirty="0">
                          <a:effectLst/>
                        </a:rPr>
                        <a:t>1,024</a:t>
                      </a:r>
                      <a:r>
                        <a:rPr lang="en-IN" sz="1700" baseline="30000" dirty="0">
                          <a:effectLst/>
                        </a:rPr>
                        <a:t>8</a:t>
                      </a:r>
                      <a:endParaRPr lang="en-IN" sz="1700" dirty="0">
                        <a:effectLst/>
                      </a:endParaRPr>
                    </a:p>
                  </a:txBody>
                  <a:tcPr marL="87789" marR="87789" marT="43894" marB="43894"/>
                </a:tc>
                <a:tc>
                  <a:txBody>
                    <a:bodyPr/>
                    <a:lstStyle/>
                    <a:p>
                      <a:pPr fontAlgn="t"/>
                      <a:r>
                        <a:rPr lang="en-IN" sz="1700" dirty="0">
                          <a:effectLst/>
                        </a:rPr>
                        <a:t>1,208,925,819,614,629,174,706,176</a:t>
                      </a:r>
                    </a:p>
                  </a:txBody>
                  <a:tcPr marL="87789" marR="87789" marT="43894" marB="43894"/>
                </a:tc>
              </a:tr>
            </a:tbl>
          </a:graphicData>
        </a:graphic>
      </p:graphicFrame>
    </p:spTree>
    <p:extLst>
      <p:ext uri="{BB962C8B-B14F-4D97-AF65-F5344CB8AC3E}">
        <p14:creationId xmlns:p14="http://schemas.microsoft.com/office/powerpoint/2010/main" val="2115793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The Rise of Big Data</a:t>
            </a:r>
            <a:br>
              <a:rPr lang="en-IN" dirty="0"/>
            </a:br>
            <a:endParaRPr lang="en-IN" dirty="0"/>
          </a:p>
        </p:txBody>
      </p:sp>
      <p:sp>
        <p:nvSpPr>
          <p:cNvPr id="3" name="Content Placeholder 2"/>
          <p:cNvSpPr>
            <a:spLocks noGrp="1"/>
          </p:cNvSpPr>
          <p:nvPr>
            <p:ph idx="1"/>
          </p:nvPr>
        </p:nvSpPr>
        <p:spPr/>
        <p:txBody>
          <a:bodyPr/>
          <a:lstStyle/>
          <a:p>
            <a:r>
              <a:rPr lang="en-IN" dirty="0" smtClean="0"/>
              <a:t>In </a:t>
            </a:r>
            <a:r>
              <a:rPr lang="en-IN" dirty="0"/>
              <a:t>the third century BC, Historians believed that the library of Alexandria was capable of holding all the data of human knowledge. But today there is such an amount of data available in the world, to give each human 320 times as much of it could be stored in Alexandria’s entire library. If all this information were placed on CDs and stacked up, it would form many pillars and reach to the moon twice.</a:t>
            </a:r>
          </a:p>
        </p:txBody>
      </p:sp>
    </p:spTree>
    <p:extLst>
      <p:ext uri="{BB962C8B-B14F-4D97-AF65-F5344CB8AC3E}">
        <p14:creationId xmlns:p14="http://schemas.microsoft.com/office/powerpoint/2010/main" val="3302781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8229600" cy="1143000"/>
          </a:xfrm>
        </p:spPr>
        <p:txBody>
          <a:bodyPr/>
          <a:lstStyle/>
          <a:p>
            <a:r>
              <a:rPr lang="en-IN" dirty="0"/>
              <a:t>Data growth prediction</a:t>
            </a:r>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496" y="1628800"/>
            <a:ext cx="9049092"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98467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Examples of Big Data</a:t>
            </a:r>
            <a:br>
              <a:rPr lang="en-IN" dirty="0"/>
            </a:br>
            <a:endParaRPr lang="en-IN" dirty="0"/>
          </a:p>
        </p:txBody>
      </p:sp>
      <p:sp>
        <p:nvSpPr>
          <p:cNvPr id="3" name="Content Placeholder 2"/>
          <p:cNvSpPr>
            <a:spLocks noGrp="1"/>
          </p:cNvSpPr>
          <p:nvPr>
            <p:ph idx="1"/>
          </p:nvPr>
        </p:nvSpPr>
        <p:spPr>
          <a:xfrm>
            <a:off x="457200" y="1268760"/>
            <a:ext cx="8229600" cy="5055840"/>
          </a:xfrm>
        </p:spPr>
        <p:txBody>
          <a:bodyPr>
            <a:normAutofit fontScale="77500" lnSpcReduction="20000"/>
          </a:bodyPr>
          <a:lstStyle/>
          <a:p>
            <a:r>
              <a:rPr lang="en-IN" dirty="0" smtClean="0"/>
              <a:t>Daily </a:t>
            </a:r>
            <a:r>
              <a:rPr lang="en-IN" dirty="0"/>
              <a:t>we upload millions of bytes of data. 90 % of the world’s data has been created in last two years</a:t>
            </a:r>
            <a:r>
              <a:rPr lang="en-IN" dirty="0" smtClean="0"/>
              <a:t>.</a:t>
            </a:r>
          </a:p>
          <a:p>
            <a:endParaRPr lang="en-IN" dirty="0" smtClean="0"/>
          </a:p>
          <a:p>
            <a:r>
              <a:rPr lang="en-IN" dirty="0"/>
              <a:t>Walmart handles more than </a:t>
            </a:r>
            <a:r>
              <a:rPr lang="en-IN" b="1" dirty="0"/>
              <a:t>1 million</a:t>
            </a:r>
            <a:r>
              <a:rPr lang="en-IN" dirty="0"/>
              <a:t> customer transactions every hour.</a:t>
            </a:r>
          </a:p>
          <a:p>
            <a:r>
              <a:rPr lang="en-IN" dirty="0"/>
              <a:t>Facebook stores, accesses, and </a:t>
            </a:r>
            <a:r>
              <a:rPr lang="en-IN" dirty="0" err="1"/>
              <a:t>analyzes</a:t>
            </a:r>
            <a:r>
              <a:rPr lang="en-IN" dirty="0"/>
              <a:t> </a:t>
            </a:r>
            <a:r>
              <a:rPr lang="en-IN" b="1" dirty="0"/>
              <a:t>30+ Petabytes</a:t>
            </a:r>
            <a:r>
              <a:rPr lang="en-IN" dirty="0"/>
              <a:t> of user generated data.</a:t>
            </a:r>
          </a:p>
          <a:p>
            <a:r>
              <a:rPr lang="en-IN" b="1" dirty="0"/>
              <a:t>230+ millions</a:t>
            </a:r>
            <a:r>
              <a:rPr lang="en-IN" dirty="0"/>
              <a:t> of tweets are created every day.</a:t>
            </a:r>
          </a:p>
          <a:p>
            <a:r>
              <a:rPr lang="en-IN" dirty="0"/>
              <a:t>More than </a:t>
            </a:r>
            <a:r>
              <a:rPr lang="en-IN" b="1" dirty="0"/>
              <a:t>5 billion</a:t>
            </a:r>
            <a:r>
              <a:rPr lang="en-IN" dirty="0"/>
              <a:t> people are calling, texting, tweeting and browsing on mobile phones worldwide.</a:t>
            </a:r>
          </a:p>
          <a:p>
            <a:r>
              <a:rPr lang="en-IN" dirty="0"/>
              <a:t>YouTube users upload </a:t>
            </a:r>
            <a:r>
              <a:rPr lang="en-IN" b="1" dirty="0"/>
              <a:t>48 hours</a:t>
            </a:r>
            <a:r>
              <a:rPr lang="en-IN" dirty="0"/>
              <a:t> of new video every minute of the day.</a:t>
            </a:r>
          </a:p>
          <a:p>
            <a:r>
              <a:rPr lang="en-IN" dirty="0"/>
              <a:t>Amazon handles </a:t>
            </a:r>
            <a:r>
              <a:rPr lang="en-IN" b="1" dirty="0"/>
              <a:t>15 million</a:t>
            </a:r>
            <a:r>
              <a:rPr lang="en-IN" dirty="0"/>
              <a:t> customer click stream user data per day to recommend products.</a:t>
            </a:r>
          </a:p>
          <a:p>
            <a:r>
              <a:rPr lang="en-IN" b="1" dirty="0"/>
              <a:t>294 billion</a:t>
            </a:r>
            <a:r>
              <a:rPr lang="en-IN" dirty="0"/>
              <a:t> emails are sent every day. Services analyses this data to find the spams.</a:t>
            </a:r>
          </a:p>
          <a:p>
            <a:r>
              <a:rPr lang="en-IN" dirty="0"/>
              <a:t>Modern cars have close to </a:t>
            </a:r>
            <a:r>
              <a:rPr lang="en-IN" b="1" dirty="0"/>
              <a:t>100 sensors</a:t>
            </a:r>
            <a:r>
              <a:rPr lang="en-IN" dirty="0"/>
              <a:t> which monitors fuel level, tire pressure etc. , each vehicle generates a lot of sensor data.</a:t>
            </a:r>
          </a:p>
          <a:p>
            <a:endParaRPr lang="en-IN" dirty="0"/>
          </a:p>
        </p:txBody>
      </p:sp>
    </p:spTree>
    <p:extLst>
      <p:ext uri="{BB962C8B-B14F-4D97-AF65-F5344CB8AC3E}">
        <p14:creationId xmlns:p14="http://schemas.microsoft.com/office/powerpoint/2010/main" val="1076394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BIG-DATA</a:t>
            </a:r>
          </a:p>
        </p:txBody>
      </p:sp>
      <p:sp>
        <p:nvSpPr>
          <p:cNvPr id="3" name="Content Placeholder 2"/>
          <p:cNvSpPr>
            <a:spLocks noGrp="1"/>
          </p:cNvSpPr>
          <p:nvPr>
            <p:ph idx="1"/>
          </p:nvPr>
        </p:nvSpPr>
        <p:spPr/>
        <p:txBody>
          <a:bodyPr/>
          <a:lstStyle/>
          <a:p>
            <a:r>
              <a:rPr lang="en-IN" dirty="0"/>
              <a:t>Big Data is generally categorized into three different varieties. </a:t>
            </a:r>
            <a:endParaRPr lang="en-IN" dirty="0" smtClean="0"/>
          </a:p>
          <a:p>
            <a:endParaRPr lang="en-IN" dirty="0"/>
          </a:p>
        </p:txBody>
      </p:sp>
      <p:pic>
        <p:nvPicPr>
          <p:cNvPr id="12292" name="Picture 4" descr="https://media.geeksforgeeks.org/wp-content/uploads/20211125195143/bladrawio-300x9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501008"/>
            <a:ext cx="8432313" cy="2614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744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945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9317" t="26624" r="18163" b="6773"/>
          <a:stretch/>
        </p:blipFill>
        <p:spPr bwMode="auto">
          <a:xfrm>
            <a:off x="179512" y="1268760"/>
            <a:ext cx="8535960" cy="5112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192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Structured Data</a:t>
            </a:r>
          </a:p>
        </p:txBody>
      </p:sp>
      <p:sp>
        <p:nvSpPr>
          <p:cNvPr id="3" name="Content Placeholder 2"/>
          <p:cNvSpPr>
            <a:spLocks noGrp="1"/>
          </p:cNvSpPr>
          <p:nvPr>
            <p:ph idx="1"/>
          </p:nvPr>
        </p:nvSpPr>
        <p:spPr/>
        <p:txBody>
          <a:bodyPr>
            <a:normAutofit fontScale="92500" lnSpcReduction="20000"/>
          </a:bodyPr>
          <a:lstStyle/>
          <a:p>
            <a:r>
              <a:rPr lang="en-IN" dirty="0"/>
              <a:t>Structured data can be crudely defined as the data that resides in a fixed field within a record.</a:t>
            </a:r>
          </a:p>
          <a:p>
            <a:r>
              <a:rPr lang="en-IN" dirty="0"/>
              <a:t>It is type of data most familiar to our everyday lives. for ex: </a:t>
            </a:r>
            <a:r>
              <a:rPr lang="en-IN" dirty="0" err="1"/>
              <a:t>birthday,address</a:t>
            </a:r>
            <a:endParaRPr lang="en-IN" dirty="0"/>
          </a:p>
          <a:p>
            <a:r>
              <a:rPr lang="en-IN" dirty="0"/>
              <a:t> A certain schema binds it, so all the data has the same set of properties. Structured data is also called relational data. It is split into multiple tables to enhance the integrity of the data by creating a single record to depict an entity. Relationships are enforced by the application of table constraints. </a:t>
            </a:r>
          </a:p>
          <a:p>
            <a:r>
              <a:rPr lang="en-IN" dirty="0"/>
              <a:t>The business value of structured data lies within how well an organization can utilize its existing systems and processes for analysis purposes.</a:t>
            </a:r>
          </a:p>
        </p:txBody>
      </p:sp>
    </p:spTree>
    <p:extLst>
      <p:ext uri="{BB962C8B-B14F-4D97-AF65-F5344CB8AC3E}">
        <p14:creationId xmlns:p14="http://schemas.microsoft.com/office/powerpoint/2010/main" val="3242099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564904"/>
            <a:ext cx="5370562" cy="3957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Content Placeholder 6"/>
          <p:cNvGraphicFramePr>
            <a:graphicFrameLocks noGrp="1"/>
          </p:cNvGraphicFramePr>
          <p:nvPr>
            <p:ph idx="1"/>
            <p:extLst>
              <p:ext uri="{D42A27DB-BD31-4B8C-83A1-F6EECF244321}">
                <p14:modId xmlns:p14="http://schemas.microsoft.com/office/powerpoint/2010/main" val="3105315035"/>
              </p:ext>
            </p:extLst>
          </p:nvPr>
        </p:nvGraphicFramePr>
        <p:xfrm>
          <a:off x="539552" y="86119"/>
          <a:ext cx="8280920" cy="2194560"/>
        </p:xfrm>
        <a:graphic>
          <a:graphicData uri="http://schemas.openxmlformats.org/drawingml/2006/table">
            <a:tbl>
              <a:tblPr/>
              <a:tblGrid>
                <a:gridCol w="1594753"/>
                <a:gridCol w="1933639"/>
                <a:gridCol w="1255867"/>
                <a:gridCol w="1594753"/>
                <a:gridCol w="1901908"/>
              </a:tblGrid>
              <a:tr h="0">
                <a:tc>
                  <a:txBody>
                    <a:bodyPr/>
                    <a:lstStyle/>
                    <a:p>
                      <a:pPr algn="l"/>
                      <a:r>
                        <a:rPr lang="en-IN" dirty="0" err="1">
                          <a:effectLst/>
                        </a:rPr>
                        <a:t>Employee_ID</a:t>
                      </a:r>
                      <a:endParaRPr lang="en-IN" dirty="0">
                        <a:effectLst/>
                      </a:endParaRPr>
                    </a:p>
                  </a:txBody>
                  <a:tcP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IN">
                          <a:effectLst/>
                        </a:rPr>
                        <a:t>Employee_Name</a:t>
                      </a:r>
                    </a:p>
                  </a:txBody>
                  <a:tcP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IN">
                          <a:effectLst/>
                        </a:rPr>
                        <a:t>Gender</a:t>
                      </a:r>
                    </a:p>
                  </a:txBody>
                  <a:tcP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IN">
                          <a:effectLst/>
                        </a:rPr>
                        <a:t>Department</a:t>
                      </a:r>
                    </a:p>
                  </a:txBody>
                  <a:tcP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l"/>
                      <a:r>
                        <a:rPr lang="en-IN">
                          <a:effectLst/>
                        </a:rPr>
                        <a:t>Salary_In_lacs</a:t>
                      </a:r>
                    </a:p>
                  </a:txBody>
                  <a:tcPr>
                    <a:lnL>
                      <a:noFill/>
                    </a:lnL>
                    <a:lnR>
                      <a:noFill/>
                    </a:lnR>
                    <a:lnT>
                      <a:noFill/>
                    </a:lnT>
                    <a:lnB w="9525" cap="flat" cmpd="sng" algn="ctr">
                      <a:solidFill>
                        <a:srgbClr val="EEEEEE"/>
                      </a:solidFill>
                      <a:prstDash val="solid"/>
                      <a:round/>
                      <a:headEnd type="none" w="med" len="med"/>
                      <a:tailEnd type="none" w="med" len="med"/>
                    </a:lnB>
                    <a:solidFill>
                      <a:srgbClr val="F9F9F9"/>
                    </a:solidFill>
                  </a:tcPr>
                </a:tc>
              </a:tr>
              <a:tr h="0">
                <a:tc>
                  <a:txBody>
                    <a:bodyPr/>
                    <a:lstStyle/>
                    <a:p>
                      <a:r>
                        <a:rPr lang="en-IN">
                          <a:effectLst/>
                        </a:rPr>
                        <a:t>2365</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IN" dirty="0">
                          <a:effectLst/>
                        </a:rPr>
                        <a:t>Rajesh Kulkarni</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IN" dirty="0">
                          <a:effectLst/>
                        </a:rPr>
                        <a:t>Male</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IN">
                          <a:effectLst/>
                        </a:rPr>
                        <a:t>Finance</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IN">
                          <a:effectLst/>
                        </a:rPr>
                        <a:t>650000</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r>
              <a:tr h="0">
                <a:tc>
                  <a:txBody>
                    <a:bodyPr/>
                    <a:lstStyle/>
                    <a:p>
                      <a:r>
                        <a:rPr lang="en-IN">
                          <a:effectLst/>
                        </a:rPr>
                        <a:t>3398</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IN">
                          <a:effectLst/>
                        </a:rPr>
                        <a:t>Pratibha Joshi</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IN">
                          <a:effectLst/>
                        </a:rPr>
                        <a:t>Female</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IN">
                          <a:effectLst/>
                        </a:rPr>
                        <a:t>Admin</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IN">
                          <a:effectLst/>
                        </a:rPr>
                        <a:t>650000</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r>
              <a:tr h="0">
                <a:tc>
                  <a:txBody>
                    <a:bodyPr/>
                    <a:lstStyle/>
                    <a:p>
                      <a:r>
                        <a:rPr lang="en-IN">
                          <a:effectLst/>
                        </a:rPr>
                        <a:t>7465</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IN">
                          <a:effectLst/>
                        </a:rPr>
                        <a:t>Shushil Roy</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IN">
                          <a:effectLst/>
                        </a:rPr>
                        <a:t>Male</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IN">
                          <a:effectLst/>
                        </a:rPr>
                        <a:t>Admin</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r>
                        <a:rPr lang="en-IN">
                          <a:effectLst/>
                        </a:rPr>
                        <a:t>500000</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r>
              <a:tr h="0">
                <a:tc>
                  <a:txBody>
                    <a:bodyPr/>
                    <a:lstStyle/>
                    <a:p>
                      <a:r>
                        <a:rPr lang="en-IN">
                          <a:effectLst/>
                        </a:rPr>
                        <a:t>7500</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IN">
                          <a:effectLst/>
                        </a:rPr>
                        <a:t>Shubhojit Das</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IN">
                          <a:effectLst/>
                        </a:rPr>
                        <a:t>Male</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IN">
                          <a:effectLst/>
                        </a:rPr>
                        <a:t>Finance</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r>
                        <a:rPr lang="en-IN">
                          <a:effectLst/>
                        </a:rPr>
                        <a:t>500000</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r>
              <a:tr h="0">
                <a:tc>
                  <a:txBody>
                    <a:bodyPr/>
                    <a:lstStyle/>
                    <a:p>
                      <a:r>
                        <a:rPr lang="en-IN">
                          <a:effectLst/>
                        </a:rPr>
                        <a:t>7699</a:t>
                      </a:r>
                    </a:p>
                  </a:txBody>
                  <a:tcPr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tc>
                  <a:txBody>
                    <a:bodyPr/>
                    <a:lstStyle/>
                    <a:p>
                      <a:r>
                        <a:rPr lang="en-IN">
                          <a:effectLst/>
                        </a:rPr>
                        <a:t>Priya Sane</a:t>
                      </a:r>
                    </a:p>
                  </a:txBody>
                  <a:tcPr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tc>
                  <a:txBody>
                    <a:bodyPr/>
                    <a:lstStyle/>
                    <a:p>
                      <a:r>
                        <a:rPr lang="en-IN">
                          <a:effectLst/>
                        </a:rPr>
                        <a:t>Female</a:t>
                      </a:r>
                    </a:p>
                  </a:txBody>
                  <a:tcPr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tc>
                  <a:txBody>
                    <a:bodyPr/>
                    <a:lstStyle/>
                    <a:p>
                      <a:r>
                        <a:rPr lang="en-IN">
                          <a:effectLst/>
                        </a:rPr>
                        <a:t>Finance</a:t>
                      </a:r>
                    </a:p>
                  </a:txBody>
                  <a:tcPr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tc>
                  <a:txBody>
                    <a:bodyPr/>
                    <a:lstStyle/>
                    <a:p>
                      <a:r>
                        <a:rPr lang="en-IN" dirty="0">
                          <a:effectLst/>
                        </a:rPr>
                        <a:t>550000</a:t>
                      </a:r>
                    </a:p>
                  </a:txBody>
                  <a:tcPr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tr>
            </a:tbl>
          </a:graphicData>
        </a:graphic>
      </p:graphicFrame>
    </p:spTree>
    <p:extLst>
      <p:ext uri="{BB962C8B-B14F-4D97-AF65-F5344CB8AC3E}">
        <p14:creationId xmlns:p14="http://schemas.microsoft.com/office/powerpoint/2010/main" val="197572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950420"/>
            <a:ext cx="8229600" cy="348648"/>
          </a:xfrm>
        </p:spPr>
        <p:txBody>
          <a:bodyPr>
            <a:normAutofit fontScale="90000"/>
          </a:bodyPr>
          <a:lstStyle/>
          <a:p>
            <a:r>
              <a:rPr lang="en-IN" dirty="0"/>
              <a:t>Semi-Structured Data</a:t>
            </a:r>
            <a:br>
              <a:rPr lang="en-IN" dirty="0"/>
            </a:br>
            <a:endParaRPr lang="en-IN" dirty="0"/>
          </a:p>
        </p:txBody>
      </p:sp>
      <p:sp>
        <p:nvSpPr>
          <p:cNvPr id="3" name="Content Placeholder 2"/>
          <p:cNvSpPr>
            <a:spLocks noGrp="1"/>
          </p:cNvSpPr>
          <p:nvPr>
            <p:ph idx="1"/>
          </p:nvPr>
        </p:nvSpPr>
        <p:spPr>
          <a:xfrm>
            <a:off x="-22348" y="764704"/>
            <a:ext cx="5530451" cy="5256584"/>
          </a:xfrm>
        </p:spPr>
        <p:txBody>
          <a:bodyPr>
            <a:normAutofit/>
          </a:bodyPr>
          <a:lstStyle/>
          <a:p>
            <a:r>
              <a:rPr lang="en-IN" dirty="0"/>
              <a:t>Semi-Structured Data can be considered as another form of Structured Data. </a:t>
            </a:r>
            <a:r>
              <a:rPr lang="en-IN" dirty="0" smtClean="0"/>
              <a:t>It inherits </a:t>
            </a:r>
            <a:r>
              <a:rPr lang="en-IN" dirty="0"/>
              <a:t>a few properties of Structured Data, but the major part of this kind of </a:t>
            </a:r>
            <a:r>
              <a:rPr lang="en-IN" dirty="0" smtClean="0"/>
              <a:t>data fails </a:t>
            </a:r>
            <a:r>
              <a:rPr lang="en-IN" dirty="0"/>
              <a:t>to have a definite structure and also, it does not obey the formal structure </a:t>
            </a:r>
            <a:r>
              <a:rPr lang="en-IN" dirty="0" smtClean="0"/>
              <a:t>of data models </a:t>
            </a:r>
            <a:r>
              <a:rPr lang="en-IN" dirty="0"/>
              <a:t>such as an RDBMS.</a:t>
            </a:r>
          </a:p>
          <a:p>
            <a:r>
              <a:rPr lang="en-IN" dirty="0"/>
              <a:t>Example: Comma Separated Values(CSV) File.</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1793" y="1124744"/>
            <a:ext cx="3772206"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9189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lstStyle/>
          <a:p>
            <a:r>
              <a:rPr lang="en-IN" b="1" dirty="0"/>
              <a:t>Data Serialization Languages </a:t>
            </a:r>
            <a:endParaRPr lang="en-IN" dirty="0"/>
          </a:p>
        </p:txBody>
      </p:sp>
      <p:sp>
        <p:nvSpPr>
          <p:cNvPr id="3" name="Content Placeholder 2"/>
          <p:cNvSpPr>
            <a:spLocks noGrp="1"/>
          </p:cNvSpPr>
          <p:nvPr>
            <p:ph idx="1"/>
          </p:nvPr>
        </p:nvSpPr>
        <p:spPr>
          <a:xfrm>
            <a:off x="457200" y="1412776"/>
            <a:ext cx="8579296" cy="4911824"/>
          </a:xfrm>
        </p:spPr>
        <p:txBody>
          <a:bodyPr/>
          <a:lstStyle/>
          <a:p>
            <a:pPr fontAlgn="base"/>
            <a:r>
              <a:rPr lang="en-IN" dirty="0" smtClean="0"/>
              <a:t>Software </a:t>
            </a:r>
            <a:r>
              <a:rPr lang="en-IN" dirty="0"/>
              <a:t>developers use </a:t>
            </a:r>
            <a:r>
              <a:rPr lang="en-IN" b="1" dirty="0"/>
              <a:t>serialization languages</a:t>
            </a:r>
            <a:r>
              <a:rPr lang="en-IN" dirty="0"/>
              <a:t> to write memory-based data in files, transit, store, and parse. The sender and the receiver don’t need to know about the other system. As long as the same serialization language is used, the data can be understood by both systems comfortably. There are three predominantly used Serialization languages.  </a:t>
            </a:r>
          </a:p>
          <a:p>
            <a:endParaRPr lang="en-IN"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4293096"/>
            <a:ext cx="6271664"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8752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328" y="404664"/>
            <a:ext cx="8877672" cy="6264696"/>
          </a:xfrm>
        </p:spPr>
        <p:txBody>
          <a:bodyPr>
            <a:normAutofit fontScale="77500" lnSpcReduction="20000"/>
          </a:bodyPr>
          <a:lstStyle/>
          <a:p>
            <a:r>
              <a:rPr lang="en-IN" dirty="0" smtClean="0"/>
              <a:t>XML </a:t>
            </a:r>
            <a:r>
              <a:rPr lang="en-IN" dirty="0"/>
              <a:t>stands for </a:t>
            </a:r>
            <a:r>
              <a:rPr lang="en-IN" dirty="0" err="1"/>
              <a:t>eXtensible</a:t>
            </a:r>
            <a:r>
              <a:rPr lang="en-IN" dirty="0"/>
              <a:t> </a:t>
            </a:r>
            <a:r>
              <a:rPr lang="en-IN" dirty="0" err="1"/>
              <a:t>Markup</a:t>
            </a:r>
            <a:r>
              <a:rPr lang="en-IN" dirty="0"/>
              <a:t> Language. It is a text-based </a:t>
            </a:r>
            <a:r>
              <a:rPr lang="en-IN" dirty="0" smtClean="0"/>
              <a:t>mark-up </a:t>
            </a:r>
            <a:r>
              <a:rPr lang="en-IN" dirty="0"/>
              <a:t>language designed to store and transport data. XML parsers can be found in almost all popular development platforms. It is human and machine-readable. XML has definite standards for schema, transformation, and display. It is self-descriptive. </a:t>
            </a:r>
          </a:p>
          <a:p>
            <a:endParaRPr lang="en-IN" dirty="0"/>
          </a:p>
          <a:p>
            <a:pPr marL="0" indent="0">
              <a:buNone/>
            </a:pPr>
            <a:r>
              <a:rPr lang="en-IN" dirty="0">
                <a:solidFill>
                  <a:schemeClr val="tx2">
                    <a:lumMod val="50000"/>
                  </a:schemeClr>
                </a:solidFill>
              </a:rPr>
              <a:t>XML</a:t>
            </a:r>
          </a:p>
          <a:p>
            <a:pPr marL="0" indent="0">
              <a:buNone/>
            </a:pPr>
            <a:r>
              <a:rPr lang="en-IN" dirty="0">
                <a:solidFill>
                  <a:schemeClr val="tx2">
                    <a:lumMod val="50000"/>
                  </a:schemeClr>
                </a:solidFill>
              </a:rPr>
              <a:t> </a:t>
            </a:r>
            <a:r>
              <a:rPr lang="en-IN" dirty="0" smtClean="0">
                <a:solidFill>
                  <a:schemeClr val="tx2">
                    <a:lumMod val="50000"/>
                  </a:schemeClr>
                </a:solidFill>
              </a:rPr>
              <a:t>&lt;</a:t>
            </a:r>
            <a:r>
              <a:rPr lang="en-IN" dirty="0" err="1">
                <a:solidFill>
                  <a:schemeClr val="tx2">
                    <a:lumMod val="50000"/>
                  </a:schemeClr>
                </a:solidFill>
              </a:rPr>
              <a:t>ProgrammerDetails</a:t>
            </a:r>
            <a:r>
              <a:rPr lang="en-IN" dirty="0">
                <a:solidFill>
                  <a:schemeClr val="tx2">
                    <a:lumMod val="50000"/>
                  </a:schemeClr>
                </a:solidFill>
              </a:rPr>
              <a:t>&gt;</a:t>
            </a:r>
          </a:p>
          <a:p>
            <a:pPr marL="0" indent="0">
              <a:buNone/>
            </a:pPr>
            <a:r>
              <a:rPr lang="en-IN" dirty="0">
                <a:solidFill>
                  <a:schemeClr val="tx2">
                    <a:lumMod val="50000"/>
                  </a:schemeClr>
                </a:solidFill>
              </a:rPr>
              <a:t>    &lt;</a:t>
            </a:r>
            <a:r>
              <a:rPr lang="en-IN" dirty="0" err="1">
                <a:solidFill>
                  <a:schemeClr val="tx2">
                    <a:lumMod val="50000"/>
                  </a:schemeClr>
                </a:solidFill>
              </a:rPr>
              <a:t>FirstName</a:t>
            </a:r>
            <a:r>
              <a:rPr lang="en-IN" dirty="0">
                <a:solidFill>
                  <a:schemeClr val="tx2">
                    <a:lumMod val="50000"/>
                  </a:schemeClr>
                </a:solidFill>
              </a:rPr>
              <a:t>&gt;Jane&lt;/</a:t>
            </a:r>
            <a:r>
              <a:rPr lang="en-IN" dirty="0" err="1">
                <a:solidFill>
                  <a:schemeClr val="tx2">
                    <a:lumMod val="50000"/>
                  </a:schemeClr>
                </a:solidFill>
              </a:rPr>
              <a:t>FirstName</a:t>
            </a:r>
            <a:r>
              <a:rPr lang="en-IN" dirty="0">
                <a:solidFill>
                  <a:schemeClr val="tx2">
                    <a:lumMod val="50000"/>
                  </a:schemeClr>
                </a:solidFill>
              </a:rPr>
              <a:t>&gt;</a:t>
            </a:r>
          </a:p>
          <a:p>
            <a:pPr marL="0" indent="0">
              <a:buNone/>
            </a:pPr>
            <a:r>
              <a:rPr lang="en-IN" dirty="0">
                <a:solidFill>
                  <a:schemeClr val="tx2">
                    <a:lumMod val="50000"/>
                  </a:schemeClr>
                </a:solidFill>
              </a:rPr>
              <a:t>    &lt;</a:t>
            </a:r>
            <a:r>
              <a:rPr lang="en-IN" dirty="0" err="1">
                <a:solidFill>
                  <a:schemeClr val="tx2">
                    <a:lumMod val="50000"/>
                  </a:schemeClr>
                </a:solidFill>
              </a:rPr>
              <a:t>LastName</a:t>
            </a:r>
            <a:r>
              <a:rPr lang="en-IN" dirty="0">
                <a:solidFill>
                  <a:schemeClr val="tx2">
                    <a:lumMod val="50000"/>
                  </a:schemeClr>
                </a:solidFill>
              </a:rPr>
              <a:t>&gt;Doe&lt;/</a:t>
            </a:r>
            <a:r>
              <a:rPr lang="en-IN" dirty="0" err="1">
                <a:solidFill>
                  <a:schemeClr val="tx2">
                    <a:lumMod val="50000"/>
                  </a:schemeClr>
                </a:solidFill>
              </a:rPr>
              <a:t>LastName</a:t>
            </a:r>
            <a:r>
              <a:rPr lang="en-IN" dirty="0">
                <a:solidFill>
                  <a:schemeClr val="tx2">
                    <a:lumMod val="50000"/>
                  </a:schemeClr>
                </a:solidFill>
              </a:rPr>
              <a:t>&gt;</a:t>
            </a:r>
          </a:p>
          <a:p>
            <a:pPr marL="0" indent="0">
              <a:buNone/>
            </a:pPr>
            <a:r>
              <a:rPr lang="en-IN" dirty="0">
                <a:solidFill>
                  <a:schemeClr val="tx2">
                    <a:lumMod val="50000"/>
                  </a:schemeClr>
                </a:solidFill>
              </a:rPr>
              <a:t>    &lt;</a:t>
            </a:r>
            <a:r>
              <a:rPr lang="en-IN" dirty="0" err="1">
                <a:solidFill>
                  <a:schemeClr val="tx2">
                    <a:lumMod val="50000"/>
                  </a:schemeClr>
                </a:solidFill>
              </a:rPr>
              <a:t>CodingPlatforms</a:t>
            </a:r>
            <a:r>
              <a:rPr lang="en-IN" dirty="0">
                <a:solidFill>
                  <a:schemeClr val="tx2">
                    <a:lumMod val="50000"/>
                  </a:schemeClr>
                </a:solidFill>
              </a:rPr>
              <a:t>&gt;</a:t>
            </a:r>
          </a:p>
          <a:p>
            <a:pPr marL="0" indent="0">
              <a:buNone/>
            </a:pPr>
            <a:r>
              <a:rPr lang="en-IN" dirty="0">
                <a:solidFill>
                  <a:schemeClr val="tx2">
                    <a:lumMod val="50000"/>
                  </a:schemeClr>
                </a:solidFill>
              </a:rPr>
              <a:t>        &lt;</a:t>
            </a:r>
            <a:r>
              <a:rPr lang="en-IN" dirty="0" err="1">
                <a:solidFill>
                  <a:schemeClr val="tx2">
                    <a:lumMod val="50000"/>
                  </a:schemeClr>
                </a:solidFill>
              </a:rPr>
              <a:t>CodingPlatform</a:t>
            </a:r>
            <a:r>
              <a:rPr lang="en-IN" dirty="0">
                <a:solidFill>
                  <a:schemeClr val="tx2">
                    <a:lumMod val="50000"/>
                  </a:schemeClr>
                </a:solidFill>
              </a:rPr>
              <a:t> Type="Fav"&gt;</a:t>
            </a:r>
            <a:r>
              <a:rPr lang="en-IN" dirty="0" err="1">
                <a:solidFill>
                  <a:schemeClr val="tx2">
                    <a:lumMod val="50000"/>
                  </a:schemeClr>
                </a:solidFill>
              </a:rPr>
              <a:t>GeeksforGeeks</a:t>
            </a:r>
            <a:r>
              <a:rPr lang="en-IN" dirty="0">
                <a:solidFill>
                  <a:schemeClr val="tx2">
                    <a:lumMod val="50000"/>
                  </a:schemeClr>
                </a:solidFill>
              </a:rPr>
              <a:t>&lt;/</a:t>
            </a:r>
            <a:r>
              <a:rPr lang="en-IN" dirty="0" err="1">
                <a:solidFill>
                  <a:schemeClr val="tx2">
                    <a:lumMod val="50000"/>
                  </a:schemeClr>
                </a:solidFill>
              </a:rPr>
              <a:t>CodingPlatform</a:t>
            </a:r>
            <a:r>
              <a:rPr lang="en-IN" dirty="0">
                <a:solidFill>
                  <a:schemeClr val="tx2">
                    <a:lumMod val="50000"/>
                  </a:schemeClr>
                </a:solidFill>
              </a:rPr>
              <a:t>&gt;</a:t>
            </a:r>
          </a:p>
          <a:p>
            <a:pPr marL="0" indent="0">
              <a:buNone/>
            </a:pPr>
            <a:r>
              <a:rPr lang="en-IN" dirty="0">
                <a:solidFill>
                  <a:schemeClr val="tx2">
                    <a:lumMod val="50000"/>
                  </a:schemeClr>
                </a:solidFill>
              </a:rPr>
              <a:t>        &lt;</a:t>
            </a:r>
            <a:r>
              <a:rPr lang="en-IN" dirty="0" err="1">
                <a:solidFill>
                  <a:schemeClr val="tx2">
                    <a:lumMod val="50000"/>
                  </a:schemeClr>
                </a:solidFill>
              </a:rPr>
              <a:t>CodingPlatform</a:t>
            </a:r>
            <a:r>
              <a:rPr lang="en-IN" dirty="0">
                <a:solidFill>
                  <a:schemeClr val="tx2">
                    <a:lumMod val="50000"/>
                  </a:schemeClr>
                </a:solidFill>
              </a:rPr>
              <a:t> Type="2ndFav"&gt;Code4Eva!&lt;/</a:t>
            </a:r>
            <a:r>
              <a:rPr lang="en-IN" dirty="0" err="1">
                <a:solidFill>
                  <a:schemeClr val="tx2">
                    <a:lumMod val="50000"/>
                  </a:schemeClr>
                </a:solidFill>
              </a:rPr>
              <a:t>CodingPlatform</a:t>
            </a:r>
            <a:r>
              <a:rPr lang="en-IN" dirty="0">
                <a:solidFill>
                  <a:schemeClr val="tx2">
                    <a:lumMod val="50000"/>
                  </a:schemeClr>
                </a:solidFill>
              </a:rPr>
              <a:t>&gt;</a:t>
            </a:r>
          </a:p>
          <a:p>
            <a:pPr marL="0" indent="0">
              <a:buNone/>
            </a:pPr>
            <a:r>
              <a:rPr lang="en-IN" dirty="0">
                <a:solidFill>
                  <a:schemeClr val="tx2">
                    <a:lumMod val="50000"/>
                  </a:schemeClr>
                </a:solidFill>
              </a:rPr>
              <a:t>        &lt;</a:t>
            </a:r>
            <a:r>
              <a:rPr lang="en-IN" dirty="0" err="1">
                <a:solidFill>
                  <a:schemeClr val="tx2">
                    <a:lumMod val="50000"/>
                  </a:schemeClr>
                </a:solidFill>
              </a:rPr>
              <a:t>CodingPlatform</a:t>
            </a:r>
            <a:r>
              <a:rPr lang="en-IN" dirty="0">
                <a:solidFill>
                  <a:schemeClr val="tx2">
                    <a:lumMod val="50000"/>
                  </a:schemeClr>
                </a:solidFill>
              </a:rPr>
              <a:t> Type="3rdFav"&gt;</a:t>
            </a:r>
            <a:r>
              <a:rPr lang="en-IN" dirty="0" err="1">
                <a:solidFill>
                  <a:schemeClr val="tx2">
                    <a:lumMod val="50000"/>
                  </a:schemeClr>
                </a:solidFill>
              </a:rPr>
              <a:t>CodeisLife</a:t>
            </a:r>
            <a:r>
              <a:rPr lang="en-IN" dirty="0">
                <a:solidFill>
                  <a:schemeClr val="tx2">
                    <a:lumMod val="50000"/>
                  </a:schemeClr>
                </a:solidFill>
              </a:rPr>
              <a:t>&lt;/</a:t>
            </a:r>
            <a:r>
              <a:rPr lang="en-IN" dirty="0" err="1">
                <a:solidFill>
                  <a:schemeClr val="tx2">
                    <a:lumMod val="50000"/>
                  </a:schemeClr>
                </a:solidFill>
              </a:rPr>
              <a:t>CodingPlatform</a:t>
            </a:r>
            <a:r>
              <a:rPr lang="en-IN" dirty="0">
                <a:solidFill>
                  <a:schemeClr val="tx2">
                    <a:lumMod val="50000"/>
                  </a:schemeClr>
                </a:solidFill>
              </a:rPr>
              <a:t>&gt;</a:t>
            </a:r>
          </a:p>
          <a:p>
            <a:pPr marL="0" indent="0">
              <a:buNone/>
            </a:pPr>
            <a:r>
              <a:rPr lang="en-IN" dirty="0">
                <a:solidFill>
                  <a:schemeClr val="tx2">
                    <a:lumMod val="50000"/>
                  </a:schemeClr>
                </a:solidFill>
              </a:rPr>
              <a:t>   &lt;/</a:t>
            </a:r>
            <a:r>
              <a:rPr lang="en-IN" dirty="0" err="1">
                <a:solidFill>
                  <a:schemeClr val="tx2">
                    <a:lumMod val="50000"/>
                  </a:schemeClr>
                </a:solidFill>
              </a:rPr>
              <a:t>CodingPlatforms</a:t>
            </a:r>
            <a:r>
              <a:rPr lang="en-IN" dirty="0">
                <a:solidFill>
                  <a:schemeClr val="tx2">
                    <a:lumMod val="50000"/>
                  </a:schemeClr>
                </a:solidFill>
              </a:rPr>
              <a:t>&gt;</a:t>
            </a:r>
          </a:p>
          <a:p>
            <a:pPr marL="0" indent="0">
              <a:buNone/>
            </a:pPr>
            <a:r>
              <a:rPr lang="en-IN" dirty="0">
                <a:solidFill>
                  <a:schemeClr val="tx2">
                    <a:lumMod val="50000"/>
                  </a:schemeClr>
                </a:solidFill>
              </a:rPr>
              <a:t>&lt;/</a:t>
            </a:r>
            <a:r>
              <a:rPr lang="en-IN" dirty="0" err="1">
                <a:solidFill>
                  <a:schemeClr val="tx2">
                    <a:lumMod val="50000"/>
                  </a:schemeClr>
                </a:solidFill>
              </a:rPr>
              <a:t>ProgrammerDetails</a:t>
            </a:r>
            <a:r>
              <a:rPr lang="en-IN" dirty="0" smtClean="0">
                <a:solidFill>
                  <a:schemeClr val="tx2">
                    <a:lumMod val="50000"/>
                  </a:schemeClr>
                </a:solidFill>
              </a:rPr>
              <a:t>&gt;</a:t>
            </a:r>
            <a:r>
              <a:rPr lang="en-IN" dirty="0"/>
              <a:t> </a:t>
            </a:r>
            <a:endParaRPr lang="en-IN" dirty="0" smtClean="0"/>
          </a:p>
          <a:p>
            <a:pPr marL="0" indent="0">
              <a:buNone/>
            </a:pPr>
            <a:endParaRPr lang="en-IN" dirty="0" smtClean="0"/>
          </a:p>
          <a:p>
            <a:pPr marL="0" indent="0">
              <a:buNone/>
            </a:pPr>
            <a:r>
              <a:rPr lang="en-IN" dirty="0" smtClean="0"/>
              <a:t>XML </a:t>
            </a:r>
            <a:r>
              <a:rPr lang="en-IN" dirty="0"/>
              <a:t>expresses the data using </a:t>
            </a:r>
            <a:r>
              <a:rPr lang="en-IN" i="1" dirty="0"/>
              <a:t>tags (</a:t>
            </a:r>
            <a:r>
              <a:rPr lang="en-IN" dirty="0"/>
              <a:t>text within angular brackets</a:t>
            </a:r>
            <a:r>
              <a:rPr lang="en-IN" i="1" dirty="0"/>
              <a:t>) </a:t>
            </a:r>
            <a:r>
              <a:rPr lang="en-IN" dirty="0"/>
              <a:t>to shape the data (for ex: </a:t>
            </a:r>
            <a:r>
              <a:rPr lang="en-IN" dirty="0" err="1"/>
              <a:t>FirstName</a:t>
            </a:r>
            <a:r>
              <a:rPr lang="en-IN" dirty="0"/>
              <a:t>) and </a:t>
            </a:r>
            <a:r>
              <a:rPr lang="en-IN" i="1" dirty="0"/>
              <a:t>attributes</a:t>
            </a:r>
            <a:r>
              <a:rPr lang="en-IN" dirty="0"/>
              <a:t> (For ex: Type) to feature the data. However, being a verbose and voluminous language, other formats have gained more popularity.</a:t>
            </a:r>
            <a:endParaRPr lang="en-IN" dirty="0">
              <a:solidFill>
                <a:schemeClr val="tx2">
                  <a:lumMod val="50000"/>
                </a:schemeClr>
              </a:solidFill>
            </a:endParaRPr>
          </a:p>
        </p:txBody>
      </p:sp>
    </p:spTree>
    <p:extLst>
      <p:ext uri="{BB962C8B-B14F-4D97-AF65-F5344CB8AC3E}">
        <p14:creationId xmlns:p14="http://schemas.microsoft.com/office/powerpoint/2010/main" val="42345657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847928"/>
          </a:xfrm>
        </p:spPr>
        <p:txBody>
          <a:bodyPr>
            <a:normAutofit fontScale="77500" lnSpcReduction="20000"/>
          </a:bodyPr>
          <a:lstStyle/>
          <a:p>
            <a:r>
              <a:rPr lang="en-IN" dirty="0" smtClean="0"/>
              <a:t>JSON </a:t>
            </a:r>
            <a:r>
              <a:rPr lang="en-IN" dirty="0"/>
              <a:t>(JavaScript Object Notation) is a lightweight open-standard file format for data interchange. JSON is easy to use and uses human/machine-readable text to store and transmit data objects.</a:t>
            </a:r>
          </a:p>
          <a:p>
            <a:endParaRPr lang="en-IN" dirty="0"/>
          </a:p>
          <a:p>
            <a:pPr marL="0" indent="0">
              <a:buNone/>
            </a:pPr>
            <a:r>
              <a:rPr lang="en-IN" dirty="0" err="1"/>
              <a:t>Javascript</a:t>
            </a:r>
            <a:endParaRPr lang="en-IN" dirty="0"/>
          </a:p>
          <a:p>
            <a:pPr marL="0" indent="0">
              <a:buNone/>
            </a:pPr>
            <a:r>
              <a:rPr lang="en-IN" dirty="0"/>
              <a:t> </a:t>
            </a:r>
          </a:p>
          <a:p>
            <a:pPr marL="0" indent="0">
              <a:buNone/>
            </a:pPr>
            <a:r>
              <a:rPr lang="en-IN" dirty="0"/>
              <a:t>{</a:t>
            </a:r>
          </a:p>
          <a:p>
            <a:pPr marL="0" indent="0">
              <a:buNone/>
            </a:pPr>
            <a:r>
              <a:rPr lang="en-IN" dirty="0"/>
              <a:t>    "</a:t>
            </a:r>
            <a:r>
              <a:rPr lang="en-IN" dirty="0" err="1"/>
              <a:t>firstName</a:t>
            </a:r>
            <a:r>
              <a:rPr lang="en-IN" dirty="0"/>
              <a:t>": "Jane",</a:t>
            </a:r>
          </a:p>
          <a:p>
            <a:pPr marL="0" indent="0">
              <a:buNone/>
            </a:pPr>
            <a:r>
              <a:rPr lang="en-IN" dirty="0"/>
              <a:t>    "</a:t>
            </a:r>
            <a:r>
              <a:rPr lang="en-IN" dirty="0" err="1"/>
              <a:t>lastName</a:t>
            </a:r>
            <a:r>
              <a:rPr lang="en-IN" dirty="0"/>
              <a:t>": "Doe",</a:t>
            </a:r>
          </a:p>
          <a:p>
            <a:pPr marL="0" indent="0">
              <a:buNone/>
            </a:pPr>
            <a:r>
              <a:rPr lang="en-IN" dirty="0"/>
              <a:t>    "</a:t>
            </a:r>
            <a:r>
              <a:rPr lang="en-IN" dirty="0" err="1"/>
              <a:t>codingPlatforms</a:t>
            </a:r>
            <a:r>
              <a:rPr lang="en-IN" dirty="0"/>
              <a:t>": [</a:t>
            </a:r>
          </a:p>
          <a:p>
            <a:pPr marL="0" indent="0">
              <a:buNone/>
            </a:pPr>
            <a:r>
              <a:rPr lang="en-IN" dirty="0"/>
              <a:t>        { "type": "Fav", "value": "</a:t>
            </a:r>
            <a:r>
              <a:rPr lang="en-IN" dirty="0" err="1"/>
              <a:t>Geeksforgeeks</a:t>
            </a:r>
            <a:r>
              <a:rPr lang="en-IN" dirty="0"/>
              <a:t>" },</a:t>
            </a:r>
          </a:p>
          <a:p>
            <a:pPr marL="0" indent="0">
              <a:buNone/>
            </a:pPr>
            <a:r>
              <a:rPr lang="en-IN" dirty="0"/>
              <a:t>        { "type": "2ndFav", "value": "Code4Eva!" },</a:t>
            </a:r>
          </a:p>
          <a:p>
            <a:pPr marL="0" indent="0">
              <a:buNone/>
            </a:pPr>
            <a:r>
              <a:rPr lang="en-IN" dirty="0"/>
              <a:t>        { "type": "3rdFav", "value": "</a:t>
            </a:r>
            <a:r>
              <a:rPr lang="en-IN" dirty="0" err="1"/>
              <a:t>CodeisLife</a:t>
            </a:r>
            <a:r>
              <a:rPr lang="en-IN" dirty="0"/>
              <a:t>" }</a:t>
            </a:r>
          </a:p>
          <a:p>
            <a:pPr marL="0" indent="0">
              <a:buNone/>
            </a:pPr>
            <a:r>
              <a:rPr lang="en-IN" dirty="0"/>
              <a:t>    ]</a:t>
            </a:r>
          </a:p>
          <a:p>
            <a:pPr marL="0" indent="0">
              <a:buNone/>
            </a:pPr>
            <a:r>
              <a:rPr lang="en-IN" dirty="0" smtClean="0"/>
              <a:t>}</a:t>
            </a:r>
          </a:p>
          <a:p>
            <a:pPr marL="0" indent="0">
              <a:buNone/>
            </a:pPr>
            <a:r>
              <a:rPr lang="en-IN" dirty="0"/>
              <a:t>This format isn’t as formal as XML. It’s more like a key/value pair model than a formal data depiction. </a:t>
            </a:r>
            <a:r>
              <a:rPr lang="en-IN" dirty="0" err="1"/>
              <a:t>Javascript</a:t>
            </a:r>
            <a:r>
              <a:rPr lang="en-IN" dirty="0"/>
              <a:t> has inbuilt support for JSON. Although JSON is very popular amongst web developers, non-technical personnel find it tedious to work with JSON due to its heavy dependence on JavaScript and structural characters (braces, commas, etc.)</a:t>
            </a:r>
            <a:endParaRPr lang="en-IN" dirty="0"/>
          </a:p>
        </p:txBody>
      </p:sp>
    </p:spTree>
    <p:extLst>
      <p:ext uri="{BB962C8B-B14F-4D97-AF65-F5344CB8AC3E}">
        <p14:creationId xmlns:p14="http://schemas.microsoft.com/office/powerpoint/2010/main" val="3634739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92" y="47435"/>
            <a:ext cx="6765399" cy="594098"/>
          </a:xfrm>
        </p:spPr>
        <p:txBody>
          <a:bodyPr>
            <a:normAutofit fontScale="90000"/>
          </a:bodyPr>
          <a:lstStyle/>
          <a:p>
            <a:r>
              <a:rPr lang="en-US" b="1" dirty="0"/>
              <a:t>Traditional </a:t>
            </a:r>
            <a:r>
              <a:rPr lang="en-US" b="1" dirty="0" smtClean="0"/>
              <a:t>Approach</a:t>
            </a:r>
            <a:endParaRPr lang="en-US" b="1" dirty="0"/>
          </a:p>
        </p:txBody>
      </p:sp>
      <p:sp>
        <p:nvSpPr>
          <p:cNvPr id="3" name="Content Placeholder 2"/>
          <p:cNvSpPr>
            <a:spLocks noGrp="1"/>
          </p:cNvSpPr>
          <p:nvPr>
            <p:ph idx="1"/>
          </p:nvPr>
        </p:nvSpPr>
        <p:spPr>
          <a:xfrm>
            <a:off x="0" y="980728"/>
            <a:ext cx="9057888" cy="4464496"/>
          </a:xfrm>
        </p:spPr>
        <p:txBody>
          <a:bodyPr>
            <a:noAutofit/>
          </a:bodyPr>
          <a:lstStyle/>
          <a:p>
            <a:r>
              <a:rPr lang="en-IN" sz="2900" dirty="0"/>
              <a:t>Traditional data refers to structured data which is collected and stored in formats like databases, spreadsheets, etc. Such data includes customer information, inventory records, financial statements, etc.</a:t>
            </a:r>
          </a:p>
          <a:p>
            <a:r>
              <a:rPr lang="en-IN" sz="2900" dirty="0" smtClean="0"/>
              <a:t>This </a:t>
            </a:r>
            <a:r>
              <a:rPr lang="en-IN" sz="2900" dirty="0"/>
              <a:t>data is stored in relational databases such as SQL and other traditional data analysis tools. It can be easily processed and manually </a:t>
            </a:r>
            <a:r>
              <a:rPr lang="en-IN" sz="2900" dirty="0" err="1"/>
              <a:t>analyzed</a:t>
            </a:r>
            <a:r>
              <a:rPr lang="en-IN" sz="2900" dirty="0"/>
              <a:t> using traditional methods to gain insight into business operations. It can also be used to create reports and visualizations, so it plays a vital role in making the right profitable decisions after understanding the trends and patterns in the data.</a:t>
            </a:r>
          </a:p>
          <a:p>
            <a:endParaRPr lang="en-IN" sz="2900" dirty="0"/>
          </a:p>
        </p:txBody>
      </p:sp>
      <p:pic>
        <p:nvPicPr>
          <p:cNvPr id="4" name="Picture 3"/>
          <p:cNvPicPr>
            <a:picLocks noChangeAspect="1"/>
          </p:cNvPicPr>
          <p:nvPr/>
        </p:nvPicPr>
        <p:blipFill>
          <a:blip r:embed="rId3" cstate="print"/>
          <a:stretch>
            <a:fillRect/>
          </a:stretch>
        </p:blipFill>
        <p:spPr>
          <a:xfrm>
            <a:off x="6444208" y="69530"/>
            <a:ext cx="2613680" cy="1023758"/>
          </a:xfrm>
          <a:prstGeom prst="rect">
            <a:avLst/>
          </a:prstGeom>
        </p:spPr>
      </p:pic>
    </p:spTree>
    <p:extLst>
      <p:ext uri="{BB962C8B-B14F-4D97-AF65-F5344CB8AC3E}">
        <p14:creationId xmlns:p14="http://schemas.microsoft.com/office/powerpoint/2010/main" val="45859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5919936"/>
          </a:xfrm>
        </p:spPr>
        <p:txBody>
          <a:bodyPr/>
          <a:lstStyle/>
          <a:p>
            <a:r>
              <a:rPr lang="en-IN" dirty="0"/>
              <a:t> YAML– YAML is a user-friendly data serialization language. Figuratively, it stands for YAML </a:t>
            </a:r>
            <a:r>
              <a:rPr lang="en-IN" dirty="0" err="1"/>
              <a:t>Ain’t</a:t>
            </a:r>
            <a:r>
              <a:rPr lang="en-IN" dirty="0"/>
              <a:t> </a:t>
            </a:r>
            <a:r>
              <a:rPr lang="en-IN" dirty="0" err="1"/>
              <a:t>Markup</a:t>
            </a:r>
            <a:r>
              <a:rPr lang="en-IN" dirty="0"/>
              <a:t> Language. It is adopted by technical and non-technical handlers all across the globe owing to its simplicity. The data structure is defined by line separation and indentation and reduces the dependency on structural characters. YAML is extremely comprehensive and its popularity is a result of its human-machine readability.</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4149080"/>
            <a:ext cx="28575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6631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36680"/>
          </a:xfrm>
        </p:spPr>
        <p:txBody>
          <a:bodyPr>
            <a:normAutofit fontScale="90000"/>
          </a:bodyPr>
          <a:lstStyle/>
          <a:p>
            <a:r>
              <a:rPr lang="en-IN" dirty="0"/>
              <a:t>Unstructured Data</a:t>
            </a:r>
            <a:br>
              <a:rPr lang="en-IN" dirty="0"/>
            </a:br>
            <a:endParaRPr lang="en-IN" dirty="0"/>
          </a:p>
        </p:txBody>
      </p:sp>
      <p:sp>
        <p:nvSpPr>
          <p:cNvPr id="3" name="Content Placeholder 2"/>
          <p:cNvSpPr>
            <a:spLocks noGrp="1"/>
          </p:cNvSpPr>
          <p:nvPr>
            <p:ph idx="1"/>
          </p:nvPr>
        </p:nvSpPr>
        <p:spPr>
          <a:xfrm>
            <a:off x="179512" y="1052736"/>
            <a:ext cx="3672408" cy="4248472"/>
          </a:xfrm>
        </p:spPr>
        <p:txBody>
          <a:bodyPr>
            <a:normAutofit fontScale="85000" lnSpcReduction="10000"/>
          </a:bodyPr>
          <a:lstStyle/>
          <a:p>
            <a:pPr marL="0" indent="0">
              <a:buNone/>
            </a:pPr>
            <a:r>
              <a:rPr lang="en-IN" dirty="0"/>
              <a:t>Unstructured Data is completely a different type of which neither has a </a:t>
            </a:r>
            <a:r>
              <a:rPr lang="en-IN" dirty="0" smtClean="0"/>
              <a:t>structure  nor </a:t>
            </a:r>
            <a:r>
              <a:rPr lang="en-IN" dirty="0"/>
              <a:t>obeys to follow the formal structural rules of data models. It does not </a:t>
            </a:r>
            <a:r>
              <a:rPr lang="en-IN" dirty="0" smtClean="0"/>
              <a:t>even have </a:t>
            </a:r>
            <a:r>
              <a:rPr lang="en-IN" dirty="0"/>
              <a:t>a consistent format and it found to be varying all the time. But, rarely it </a:t>
            </a:r>
            <a:r>
              <a:rPr lang="en-IN" dirty="0" smtClean="0"/>
              <a:t>may have </a:t>
            </a:r>
            <a:r>
              <a:rPr lang="en-IN" dirty="0"/>
              <a:t>information related to data and time.</a:t>
            </a:r>
          </a:p>
          <a:p>
            <a:pPr marL="0" indent="0">
              <a:buNone/>
            </a:pPr>
            <a:r>
              <a:rPr lang="en-IN" dirty="0"/>
              <a:t>Example: Audio Files, Images </a:t>
            </a:r>
            <a:r>
              <a:rPr lang="en-IN" dirty="0" err="1"/>
              <a:t>etc</a:t>
            </a:r>
            <a:endParaRPr lang="en-IN"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1052736"/>
            <a:ext cx="5168155" cy="360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1344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80696"/>
          </a:xfrm>
        </p:spPr>
        <p:txBody>
          <a:bodyPr>
            <a:normAutofit fontScale="90000"/>
          </a:bodyPr>
          <a:lstStyle/>
          <a:p>
            <a:r>
              <a:rPr lang="en-IN" dirty="0"/>
              <a:t>Examples Of Un-structured Data</a:t>
            </a:r>
            <a:br>
              <a:rPr lang="en-IN" dirty="0"/>
            </a:br>
            <a:endParaRPr lang="en-IN" dirty="0"/>
          </a:p>
        </p:txBody>
      </p:sp>
      <p:sp>
        <p:nvSpPr>
          <p:cNvPr id="4" name="Content Placeholder 3"/>
          <p:cNvSpPr>
            <a:spLocks noGrp="1"/>
          </p:cNvSpPr>
          <p:nvPr>
            <p:ph idx="1"/>
          </p:nvPr>
        </p:nvSpPr>
        <p:spPr>
          <a:xfrm>
            <a:off x="539552" y="1340768"/>
            <a:ext cx="8229600" cy="5325224"/>
          </a:xfrm>
        </p:spPr>
        <p:txBody>
          <a:bodyPr/>
          <a:lstStyle/>
          <a:p>
            <a:pPr marL="0" indent="0">
              <a:buNone/>
            </a:pPr>
            <a:r>
              <a:rPr lang="en-IN" dirty="0" smtClean="0"/>
              <a:t>The </a:t>
            </a:r>
            <a:r>
              <a:rPr lang="en-IN" dirty="0"/>
              <a:t>output returned by ‘Google Search’</a:t>
            </a:r>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94" y="2204864"/>
            <a:ext cx="7640890" cy="376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542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763" y="332656"/>
            <a:ext cx="8229600" cy="1143000"/>
          </a:xfrm>
        </p:spPr>
        <p:txBody>
          <a:bodyPr>
            <a:normAutofit fontScale="90000"/>
          </a:bodyPr>
          <a:lstStyle/>
          <a:p>
            <a:r>
              <a:rPr lang="en-IN" dirty="0"/>
              <a:t>Characteristics Of Big Data</a:t>
            </a:r>
            <a:br>
              <a:rPr lang="en-IN" dirty="0"/>
            </a:br>
            <a:endParaRPr lang="en-IN" dirty="0"/>
          </a:p>
        </p:txBody>
      </p:sp>
      <p:sp>
        <p:nvSpPr>
          <p:cNvPr id="3" name="Content Placeholder 2"/>
          <p:cNvSpPr>
            <a:spLocks noGrp="1"/>
          </p:cNvSpPr>
          <p:nvPr>
            <p:ph idx="1"/>
          </p:nvPr>
        </p:nvSpPr>
        <p:spPr>
          <a:xfrm>
            <a:off x="457200" y="908720"/>
            <a:ext cx="8363272" cy="5415880"/>
          </a:xfrm>
        </p:spPr>
        <p:txBody>
          <a:bodyPr/>
          <a:lstStyle/>
          <a:p>
            <a:pPr marL="0" indent="0">
              <a:buNone/>
            </a:pPr>
            <a:r>
              <a:rPr lang="en-IN" dirty="0" smtClean="0"/>
              <a:t>The </a:t>
            </a:r>
            <a:r>
              <a:rPr lang="en-IN" dirty="0"/>
              <a:t>following are known as “Big Data Characteristics”.</a:t>
            </a:r>
          </a:p>
          <a:p>
            <a:r>
              <a:rPr lang="en-IN" dirty="0" smtClean="0"/>
              <a:t>Volume</a:t>
            </a:r>
            <a:r>
              <a:rPr lang="en-IN" dirty="0"/>
              <a:t>: TB</a:t>
            </a:r>
          </a:p>
          <a:p>
            <a:r>
              <a:rPr lang="en-IN" dirty="0" smtClean="0"/>
              <a:t>Velocity</a:t>
            </a:r>
            <a:r>
              <a:rPr lang="en-IN" dirty="0"/>
              <a:t>: TB/sec. Speed of creation or change</a:t>
            </a:r>
          </a:p>
          <a:p>
            <a:r>
              <a:rPr lang="en-IN" dirty="0" smtClean="0"/>
              <a:t>Variety</a:t>
            </a:r>
            <a:r>
              <a:rPr lang="en-IN" dirty="0"/>
              <a:t>: Type (Text, audio, video, images, geospatial, </a:t>
            </a:r>
            <a:r>
              <a:rPr lang="en-IN" dirty="0" smtClean="0"/>
              <a:t>...)</a:t>
            </a:r>
          </a:p>
          <a:p>
            <a:r>
              <a:rPr lang="en-IN" dirty="0"/>
              <a:t> </a:t>
            </a:r>
            <a:endParaRPr lang="en-IN" dirty="0" smtClean="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976" y="2824911"/>
            <a:ext cx="4443387" cy="3520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9908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648072"/>
          </a:xfrm>
        </p:spPr>
        <p:txBody>
          <a:bodyPr>
            <a:normAutofit fontScale="90000"/>
          </a:bodyPr>
          <a:lstStyle/>
          <a:p>
            <a:r>
              <a:rPr lang="en-IN" dirty="0" smtClean="0"/>
              <a:t>5V</a:t>
            </a:r>
            <a:endParaRPr lang="en-IN" dirty="0"/>
          </a:p>
        </p:txBody>
      </p:sp>
      <p:sp>
        <p:nvSpPr>
          <p:cNvPr id="3" name="Content Placeholder 2"/>
          <p:cNvSpPr>
            <a:spLocks noGrp="1"/>
          </p:cNvSpPr>
          <p:nvPr>
            <p:ph idx="1"/>
          </p:nvPr>
        </p:nvSpPr>
        <p:spPr>
          <a:xfrm>
            <a:off x="0" y="1052736"/>
            <a:ext cx="4890508" cy="5271864"/>
          </a:xfrm>
        </p:spPr>
        <p:txBody>
          <a:bodyPr>
            <a:normAutofit/>
          </a:bodyPr>
          <a:lstStyle/>
          <a:p>
            <a:r>
              <a:rPr lang="en-IN" dirty="0"/>
              <a:t>In the early part of this century, big data was only talked about in terms of the three V's -- volume, velocity and variety. </a:t>
            </a:r>
            <a:endParaRPr lang="en-IN" dirty="0" smtClean="0"/>
          </a:p>
          <a:p>
            <a:r>
              <a:rPr lang="en-IN" dirty="0" smtClean="0"/>
              <a:t>Over </a:t>
            </a:r>
            <a:r>
              <a:rPr lang="en-IN" dirty="0"/>
              <a:t>time, two more V's (value and veracity) have been added to help data scientists be more effective in articulating and communicating the important characteristics of big data. </a:t>
            </a:r>
            <a:endParaRPr lang="en-IN" dirty="0" smtClean="0"/>
          </a:p>
          <a:p>
            <a:endParaRPr lang="en-IN" dirty="0" smtClean="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3920" y="1412776"/>
            <a:ext cx="4692465"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981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8012"/>
            <a:ext cx="7560840" cy="6508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161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098677086"/>
              </p:ext>
            </p:extLst>
          </p:nvPr>
        </p:nvGraphicFramePr>
        <p:xfrm>
          <a:off x="176371" y="836712"/>
          <a:ext cx="8928992" cy="4680520"/>
        </p:xfrm>
        <a:graphic>
          <a:graphicData uri="http://schemas.openxmlformats.org/drawingml/2006/table">
            <a:tbl>
              <a:tblPr>
                <a:tableStyleId>{08FB837D-C827-4EFA-A057-4D05807E0F7C}</a:tableStyleId>
              </a:tblPr>
              <a:tblGrid>
                <a:gridCol w="1875349"/>
                <a:gridCol w="7053643"/>
              </a:tblGrid>
              <a:tr h="373795">
                <a:tc>
                  <a:txBody>
                    <a:bodyPr/>
                    <a:lstStyle/>
                    <a:p>
                      <a:pPr fontAlgn="t"/>
                      <a:r>
                        <a:rPr lang="en-IN" sz="1800" b="1" dirty="0">
                          <a:effectLst/>
                        </a:rPr>
                        <a:t>Characteristics of Big Data</a:t>
                      </a:r>
                      <a:endParaRPr lang="en-IN" sz="1800" b="1" dirty="0">
                        <a:effectLst/>
                        <a:latin typeface="open sans"/>
                      </a:endParaRPr>
                    </a:p>
                  </a:txBody>
                  <a:tcPr marL="66507" marR="66507" marT="33253" marB="33253"/>
                </a:tc>
                <a:tc>
                  <a:txBody>
                    <a:bodyPr/>
                    <a:lstStyle/>
                    <a:p>
                      <a:pPr fontAlgn="t"/>
                      <a:r>
                        <a:rPr lang="en-IN" sz="1800" dirty="0">
                          <a:effectLst/>
                        </a:rPr>
                        <a:t>Details</a:t>
                      </a:r>
                      <a:endParaRPr lang="en-IN" sz="1800" dirty="0">
                        <a:effectLst/>
                        <a:latin typeface="open sans"/>
                      </a:endParaRPr>
                    </a:p>
                  </a:txBody>
                  <a:tcPr marL="66507" marR="66507" marT="33253" marB="33253"/>
                </a:tc>
              </a:tr>
              <a:tr h="536982">
                <a:tc>
                  <a:txBody>
                    <a:bodyPr/>
                    <a:lstStyle/>
                    <a:p>
                      <a:pPr fontAlgn="t"/>
                      <a:r>
                        <a:rPr lang="en-IN" sz="1800" b="1" dirty="0">
                          <a:effectLst/>
                        </a:rPr>
                        <a:t>Volume</a:t>
                      </a:r>
                      <a:endParaRPr lang="en-IN" sz="1800" b="1" dirty="0">
                        <a:effectLst/>
                        <a:latin typeface="open sans"/>
                      </a:endParaRPr>
                    </a:p>
                  </a:txBody>
                  <a:tcPr marL="66507" marR="66507" marT="33253" marB="33253"/>
                </a:tc>
                <a:tc>
                  <a:txBody>
                    <a:bodyPr/>
                    <a:lstStyle/>
                    <a:p>
                      <a:pPr fontAlgn="t"/>
                      <a:r>
                        <a:rPr lang="en-IN" sz="1800" dirty="0">
                          <a:effectLst/>
                        </a:rPr>
                        <a:t>Organizations have to constantly scale their storage solutions since big data requires a large amount of space to be stored.</a:t>
                      </a:r>
                      <a:endParaRPr lang="en-IN" sz="1800" dirty="0">
                        <a:effectLst/>
                        <a:latin typeface="open sans"/>
                      </a:endParaRPr>
                    </a:p>
                  </a:txBody>
                  <a:tcPr marL="66507" marR="66507" marT="33253" marB="33253"/>
                </a:tc>
              </a:tr>
              <a:tr h="686046">
                <a:tc>
                  <a:txBody>
                    <a:bodyPr/>
                    <a:lstStyle/>
                    <a:p>
                      <a:pPr fontAlgn="t"/>
                      <a:r>
                        <a:rPr lang="en-IN" sz="1800" b="1" dirty="0">
                          <a:effectLst/>
                        </a:rPr>
                        <a:t>Velocity</a:t>
                      </a:r>
                      <a:endParaRPr lang="en-IN" sz="1800" b="1" dirty="0">
                        <a:effectLst/>
                        <a:latin typeface="open sans"/>
                      </a:endParaRPr>
                    </a:p>
                  </a:txBody>
                  <a:tcPr marL="66507" marR="66507" marT="33253" marB="33253"/>
                </a:tc>
                <a:tc>
                  <a:txBody>
                    <a:bodyPr/>
                    <a:lstStyle/>
                    <a:p>
                      <a:pPr fontAlgn="t"/>
                      <a:r>
                        <a:rPr lang="en-IN" sz="1800" dirty="0">
                          <a:effectLst/>
                        </a:rPr>
                        <a:t>Since big data is being generated every second, organisations need to respond in real time to deal with it.</a:t>
                      </a:r>
                      <a:endParaRPr lang="en-IN" sz="1800" dirty="0">
                        <a:effectLst/>
                        <a:latin typeface="open sans"/>
                      </a:endParaRPr>
                    </a:p>
                  </a:txBody>
                  <a:tcPr marL="66507" marR="66507" marT="33253" marB="33253"/>
                </a:tc>
              </a:tr>
              <a:tr h="963982">
                <a:tc>
                  <a:txBody>
                    <a:bodyPr/>
                    <a:lstStyle/>
                    <a:p>
                      <a:pPr fontAlgn="t"/>
                      <a:r>
                        <a:rPr lang="en-IN" sz="1800" b="1" dirty="0">
                          <a:effectLst/>
                        </a:rPr>
                        <a:t>Variety</a:t>
                      </a:r>
                      <a:endParaRPr lang="en-IN" sz="1800" b="1" dirty="0">
                        <a:effectLst/>
                        <a:latin typeface="open sans"/>
                      </a:endParaRPr>
                    </a:p>
                  </a:txBody>
                  <a:tcPr marL="66507" marR="66507" marT="33253" marB="33253"/>
                </a:tc>
                <a:tc>
                  <a:txBody>
                    <a:bodyPr/>
                    <a:lstStyle/>
                    <a:p>
                      <a:pPr fontAlgn="t"/>
                      <a:r>
                        <a:rPr lang="en-IN" sz="1800" dirty="0">
                          <a:effectLst/>
                        </a:rPr>
                        <a:t>Big data comes in a variety of forms. It could be structured or unstructured, or even in different formats such as text format, videos, images, and more.</a:t>
                      </a:r>
                      <a:endParaRPr lang="en-IN" sz="1800" dirty="0">
                        <a:effectLst/>
                        <a:latin typeface="open sans"/>
                      </a:endParaRPr>
                    </a:p>
                  </a:txBody>
                  <a:tcPr marL="66507" marR="66507" marT="33253" marB="33253"/>
                </a:tc>
              </a:tr>
              <a:tr h="936104">
                <a:tc>
                  <a:txBody>
                    <a:bodyPr/>
                    <a:lstStyle/>
                    <a:p>
                      <a:pPr fontAlgn="t"/>
                      <a:r>
                        <a:rPr lang="en-IN" sz="1800" b="1" dirty="0">
                          <a:effectLst/>
                        </a:rPr>
                        <a:t>Veracity</a:t>
                      </a:r>
                      <a:endParaRPr lang="en-IN" sz="1800" b="1" dirty="0">
                        <a:effectLst/>
                        <a:latin typeface="open sans"/>
                      </a:endParaRPr>
                    </a:p>
                  </a:txBody>
                  <a:tcPr marL="66507" marR="66507" marT="33253" marB="33253"/>
                </a:tc>
                <a:tc>
                  <a:txBody>
                    <a:bodyPr/>
                    <a:lstStyle/>
                    <a:p>
                      <a:pPr fontAlgn="t"/>
                      <a:r>
                        <a:rPr lang="en-IN" sz="1800" dirty="0">
                          <a:effectLst/>
                        </a:rPr>
                        <a:t>Big data, as large as it is, can contain wrong data too. Uncertainty of data is something organisations have to consider while dealing with big data.</a:t>
                      </a:r>
                      <a:endParaRPr lang="en-IN" sz="1800" dirty="0">
                        <a:effectLst/>
                        <a:latin typeface="open sans"/>
                      </a:endParaRPr>
                    </a:p>
                  </a:txBody>
                  <a:tcPr marL="66507" marR="66507" marT="33253" marB="33253"/>
                </a:tc>
              </a:tr>
              <a:tr h="864096">
                <a:tc>
                  <a:txBody>
                    <a:bodyPr/>
                    <a:lstStyle/>
                    <a:p>
                      <a:pPr fontAlgn="t"/>
                      <a:r>
                        <a:rPr lang="en-IN" sz="1800" b="1" dirty="0">
                          <a:effectLst/>
                        </a:rPr>
                        <a:t>Value</a:t>
                      </a:r>
                      <a:endParaRPr lang="en-IN" sz="1800" b="1" dirty="0">
                        <a:effectLst/>
                        <a:latin typeface="open sans"/>
                      </a:endParaRPr>
                    </a:p>
                  </a:txBody>
                  <a:tcPr marL="66507" marR="66507" marT="33253" marB="33253"/>
                </a:tc>
                <a:tc>
                  <a:txBody>
                    <a:bodyPr/>
                    <a:lstStyle/>
                    <a:p>
                      <a:pPr fontAlgn="t"/>
                      <a:r>
                        <a:rPr lang="en-IN" sz="1800" dirty="0">
                          <a:effectLst/>
                        </a:rPr>
                        <a:t>Just collecting big data and storing it is of no consequence unless the data is </a:t>
                      </a:r>
                      <a:r>
                        <a:rPr lang="en-IN" sz="1800" dirty="0" err="1">
                          <a:effectLst/>
                        </a:rPr>
                        <a:t>analyzed</a:t>
                      </a:r>
                      <a:r>
                        <a:rPr lang="en-IN" sz="1800" dirty="0">
                          <a:effectLst/>
                        </a:rPr>
                        <a:t> and a useful output is produced.</a:t>
                      </a:r>
                      <a:endParaRPr lang="en-IN" sz="1800" dirty="0">
                        <a:effectLst/>
                        <a:latin typeface="open sans"/>
                      </a:endParaRPr>
                    </a:p>
                  </a:txBody>
                  <a:tcPr marL="66507" marR="66507" marT="33253" marB="33253"/>
                </a:tc>
              </a:tr>
            </a:tbl>
          </a:graphicData>
        </a:graphic>
      </p:graphicFrame>
    </p:spTree>
    <p:extLst>
      <p:ext uri="{BB962C8B-B14F-4D97-AF65-F5344CB8AC3E}">
        <p14:creationId xmlns:p14="http://schemas.microsoft.com/office/powerpoint/2010/main" val="3662498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Volume</a:t>
            </a:r>
            <a:br>
              <a:rPr lang="en-IN" dirty="0"/>
            </a:br>
            <a:endParaRPr lang="en-IN" dirty="0"/>
          </a:p>
        </p:txBody>
      </p:sp>
      <p:sp>
        <p:nvSpPr>
          <p:cNvPr id="3" name="Content Placeholder 2"/>
          <p:cNvSpPr>
            <a:spLocks noGrp="1"/>
          </p:cNvSpPr>
          <p:nvPr>
            <p:ph idx="1"/>
          </p:nvPr>
        </p:nvSpPr>
        <p:spPr>
          <a:xfrm>
            <a:off x="457200" y="1340768"/>
            <a:ext cx="8229600" cy="4983832"/>
          </a:xfrm>
        </p:spPr>
        <p:txBody>
          <a:bodyPr>
            <a:normAutofit/>
          </a:bodyPr>
          <a:lstStyle/>
          <a:p>
            <a:r>
              <a:rPr lang="en-IN" dirty="0" smtClean="0"/>
              <a:t>The </a:t>
            </a:r>
            <a:r>
              <a:rPr lang="en-IN" dirty="0"/>
              <a:t>name Big Data itself is related to a size which is enormous. Size of data plays a very crucial role in determining value out of data. Also, whether a particular data can actually be considered as a Big Data or not, is dependent upon the volume of data. Hence, ‘Volume’ is one characteristic which needs to be considered while dealing with Big Data solutions.</a:t>
            </a:r>
          </a:p>
          <a:p>
            <a:r>
              <a:rPr lang="en-IN" dirty="0"/>
              <a:t>Facebook can generate approximately a billion messages, 4.5 billion times that the "Like" button is recorded, and more than 350 million new posts are uploaded each day. Big data technologies can handle large amounts of data.</a:t>
            </a:r>
          </a:p>
          <a:p>
            <a:endParaRPr lang="en-IN" dirty="0"/>
          </a:p>
        </p:txBody>
      </p:sp>
    </p:spTree>
    <p:extLst>
      <p:ext uri="{BB962C8B-B14F-4D97-AF65-F5344CB8AC3E}">
        <p14:creationId xmlns:p14="http://schemas.microsoft.com/office/powerpoint/2010/main" val="3601405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Volume:</a:t>
            </a:r>
            <a:br>
              <a:rPr lang="en-IN" dirty="0"/>
            </a:br>
            <a:endParaRPr lang="en-IN" dirty="0"/>
          </a:p>
        </p:txBody>
      </p:sp>
      <p:sp>
        <p:nvSpPr>
          <p:cNvPr id="3" name="Content Placeholder 2"/>
          <p:cNvSpPr>
            <a:spLocks noGrp="1"/>
          </p:cNvSpPr>
          <p:nvPr>
            <p:ph idx="1"/>
          </p:nvPr>
        </p:nvSpPr>
        <p:spPr>
          <a:xfrm>
            <a:off x="467544" y="1052736"/>
            <a:ext cx="8424936" cy="5184576"/>
          </a:xfrm>
        </p:spPr>
        <p:txBody>
          <a:bodyPr>
            <a:normAutofit fontScale="92500" lnSpcReduction="20000"/>
          </a:bodyPr>
          <a:lstStyle/>
          <a:p>
            <a:r>
              <a:rPr lang="en-IN" dirty="0" smtClean="0"/>
              <a:t>Volume </a:t>
            </a:r>
            <a:r>
              <a:rPr lang="en-IN" dirty="0"/>
              <a:t>means “How much Data is generated”. Now-a-days</a:t>
            </a:r>
            <a:r>
              <a:rPr lang="en-IN" dirty="0" smtClean="0"/>
              <a:t>, Organizations </a:t>
            </a:r>
            <a:r>
              <a:rPr lang="en-IN" dirty="0"/>
              <a:t>or Human Beings or Systems are generating or getting very vast amount of Data say TB(Tera Bytes) to PB(Peta Bytes) to Exabyte(EB) and more</a:t>
            </a:r>
            <a:r>
              <a:rPr lang="en-IN" dirty="0" smtClean="0"/>
              <a:t>.</a:t>
            </a:r>
          </a:p>
          <a:p>
            <a:r>
              <a:rPr lang="en-IN" dirty="0"/>
              <a:t>Data Volume</a:t>
            </a:r>
          </a:p>
          <a:p>
            <a:r>
              <a:rPr lang="en-IN" dirty="0"/>
              <a:t>• 44x increase from 2009 </a:t>
            </a:r>
            <a:r>
              <a:rPr lang="en-IN" dirty="0" smtClean="0"/>
              <a:t>to 2020</a:t>
            </a:r>
            <a:endParaRPr lang="en-IN" dirty="0"/>
          </a:p>
          <a:p>
            <a:r>
              <a:rPr lang="en-IN" dirty="0"/>
              <a:t>• From 0.8 zettabytes to 35zb</a:t>
            </a:r>
            <a:endParaRPr lang="en-IN" dirty="0" smtClean="0"/>
          </a:p>
          <a:p>
            <a:pPr marL="0" indent="0">
              <a:buNone/>
            </a:pPr>
            <a:r>
              <a:rPr lang="en-IN" dirty="0"/>
              <a:t>Some examples: – </a:t>
            </a:r>
            <a:endParaRPr lang="en-IN" dirty="0" smtClean="0"/>
          </a:p>
          <a:p>
            <a:r>
              <a:rPr lang="en-IN" dirty="0"/>
              <a:t>Google processes 20 PB a day (2008) </a:t>
            </a:r>
          </a:p>
          <a:p>
            <a:r>
              <a:rPr lang="en-IN" dirty="0" smtClean="0"/>
              <a:t>Facebook </a:t>
            </a:r>
            <a:r>
              <a:rPr lang="en-IN" dirty="0"/>
              <a:t>has 2.5 PB of user data + 15 TB/day (4/2009) </a:t>
            </a:r>
            <a:endParaRPr lang="en-IN" dirty="0" smtClean="0"/>
          </a:p>
          <a:p>
            <a:r>
              <a:rPr lang="en-IN" dirty="0"/>
              <a:t>Facebook can generate approximately a billion messages, 4.5 billion times that the "Like" button is recorded, and more than 350 million new posts are uploaded each day. Big data technologies can handle large amounts of data.</a:t>
            </a:r>
            <a:endParaRPr lang="en-IN" dirty="0" smtClean="0"/>
          </a:p>
          <a:p>
            <a:endParaRPr lang="en-IN" dirty="0"/>
          </a:p>
          <a:p>
            <a:endParaRPr lang="en-IN" dirty="0"/>
          </a:p>
        </p:txBody>
      </p:sp>
    </p:spTree>
    <p:extLst>
      <p:ext uri="{BB962C8B-B14F-4D97-AF65-F5344CB8AC3E}">
        <p14:creationId xmlns:p14="http://schemas.microsoft.com/office/powerpoint/2010/main" val="3382771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526" y="1124744"/>
            <a:ext cx="9118030" cy="4689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070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576064"/>
          </a:xfrm>
        </p:spPr>
        <p:txBody>
          <a:bodyPr>
            <a:normAutofit fontScale="90000"/>
          </a:bodyPr>
          <a:lstStyle/>
          <a:p>
            <a:r>
              <a:rPr lang="en-IN" dirty="0"/>
              <a:t>What is Big </a:t>
            </a:r>
            <a:r>
              <a:rPr lang="en-IN" dirty="0" smtClean="0"/>
              <a:t>Data</a:t>
            </a:r>
            <a:endParaRPr lang="en-IN" dirty="0"/>
          </a:p>
        </p:txBody>
      </p:sp>
      <p:sp>
        <p:nvSpPr>
          <p:cNvPr id="3" name="Content Placeholder 2"/>
          <p:cNvSpPr>
            <a:spLocks noGrp="1"/>
          </p:cNvSpPr>
          <p:nvPr>
            <p:ph idx="1"/>
          </p:nvPr>
        </p:nvSpPr>
        <p:spPr>
          <a:xfrm>
            <a:off x="251520" y="908720"/>
            <a:ext cx="8640960" cy="5544616"/>
          </a:xfrm>
        </p:spPr>
        <p:txBody>
          <a:bodyPr>
            <a:normAutofit fontScale="92500" lnSpcReduction="10000"/>
          </a:bodyPr>
          <a:lstStyle/>
          <a:p>
            <a:r>
              <a:rPr lang="en-IN" dirty="0"/>
              <a:t>Data which are very large in size is called Big Data. </a:t>
            </a:r>
            <a:endParaRPr lang="en-IN" dirty="0" smtClean="0"/>
          </a:p>
          <a:p>
            <a:r>
              <a:rPr lang="en-IN" dirty="0" smtClean="0"/>
              <a:t>By </a:t>
            </a:r>
            <a:r>
              <a:rPr lang="en-IN" dirty="0"/>
              <a:t>2020, every person on earth will generate 1.7MB of data per second, sourced from over 50 billion devices connected to the </a:t>
            </a:r>
            <a:r>
              <a:rPr lang="en-IN" dirty="0" smtClean="0"/>
              <a:t>internet.</a:t>
            </a:r>
            <a:r>
              <a:rPr lang="en-IN" dirty="0"/>
              <a:t> It is stated that almost 90% of today's data has been generated in the past 3 years</a:t>
            </a:r>
            <a:endParaRPr lang="en-IN" dirty="0" smtClean="0"/>
          </a:p>
          <a:p>
            <a:r>
              <a:rPr lang="en-IN" dirty="0"/>
              <a:t>Big data, typically measured in petabytes or terabytes, materializes from three major </a:t>
            </a:r>
            <a:r>
              <a:rPr lang="en-IN" dirty="0" smtClean="0"/>
              <a:t>sources, transactional </a:t>
            </a:r>
            <a:r>
              <a:rPr lang="en-IN" dirty="0"/>
              <a:t>data, machine data, and social data</a:t>
            </a:r>
            <a:r>
              <a:rPr lang="en-IN" dirty="0" smtClean="0"/>
              <a:t>.</a:t>
            </a:r>
          </a:p>
          <a:p>
            <a:r>
              <a:rPr lang="en-IN" dirty="0" smtClean="0"/>
              <a:t>The </a:t>
            </a:r>
            <a:r>
              <a:rPr lang="en-IN" dirty="0"/>
              <a:t>term not only refers to the data, but also to the various frameworks, tools, and </a:t>
            </a:r>
            <a:r>
              <a:rPr lang="en-IN" dirty="0" smtClean="0"/>
              <a:t>techniques involved</a:t>
            </a:r>
            <a:r>
              <a:rPr lang="en-IN" dirty="0"/>
              <a:t>. </a:t>
            </a:r>
            <a:endParaRPr lang="en-IN" dirty="0" smtClean="0"/>
          </a:p>
          <a:p>
            <a:r>
              <a:rPr lang="en-IN" dirty="0" smtClean="0"/>
              <a:t>It is </a:t>
            </a:r>
            <a:r>
              <a:rPr lang="en-IN" dirty="0"/>
              <a:t>not the quantity of data, which is essential. The important part is what any firm or organization can do with the data matters a lot. Analysis can be performed on big data for insight and predictions, which can lead to a better decision and reliable strategy in business moves</a:t>
            </a:r>
            <a:r>
              <a:rPr lang="en-IN" dirty="0" smtClean="0"/>
              <a:t>.</a:t>
            </a:r>
            <a:endParaRPr lang="en-IN" dirty="0"/>
          </a:p>
        </p:txBody>
      </p:sp>
    </p:spTree>
    <p:extLst>
      <p:ext uri="{BB962C8B-B14F-4D97-AF65-F5344CB8AC3E}">
        <p14:creationId xmlns:p14="http://schemas.microsoft.com/office/powerpoint/2010/main" val="11153138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Velocity:</a:t>
            </a:r>
            <a:br>
              <a:rPr lang="en-IN" dirty="0"/>
            </a:br>
            <a:endParaRPr lang="en-IN" dirty="0"/>
          </a:p>
        </p:txBody>
      </p:sp>
      <p:sp>
        <p:nvSpPr>
          <p:cNvPr id="3" name="Content Placeholder 2"/>
          <p:cNvSpPr>
            <a:spLocks noGrp="1"/>
          </p:cNvSpPr>
          <p:nvPr>
            <p:ph idx="1"/>
          </p:nvPr>
        </p:nvSpPr>
        <p:spPr>
          <a:xfrm>
            <a:off x="395536" y="1340768"/>
            <a:ext cx="8517632" cy="5236367"/>
          </a:xfrm>
        </p:spPr>
        <p:txBody>
          <a:bodyPr>
            <a:normAutofit fontScale="77500" lnSpcReduction="20000"/>
          </a:bodyPr>
          <a:lstStyle/>
          <a:p>
            <a:r>
              <a:rPr lang="en-IN" dirty="0"/>
              <a:t> </a:t>
            </a:r>
            <a:r>
              <a:rPr lang="en-IN" dirty="0" smtClean="0"/>
              <a:t>In </a:t>
            </a:r>
            <a:r>
              <a:rPr lang="en-IN" dirty="0"/>
              <a:t>big data, Velocity demonstrate two things mainly,</a:t>
            </a:r>
          </a:p>
          <a:p>
            <a:r>
              <a:rPr lang="en-IN" dirty="0" smtClean="0"/>
              <a:t>(</a:t>
            </a:r>
            <a:r>
              <a:rPr lang="en-IN" dirty="0"/>
              <a:t>1) Speed of growth of data (2) Speed of transmission of data</a:t>
            </a:r>
          </a:p>
          <a:p>
            <a:r>
              <a:rPr lang="en-IN" dirty="0" smtClean="0"/>
              <a:t>Taking </a:t>
            </a:r>
            <a:r>
              <a:rPr lang="en-IN" dirty="0"/>
              <a:t>the example of Meta, the 350 million images added to its servers each day determine the velocity.7 Oct 2022</a:t>
            </a:r>
          </a:p>
          <a:p>
            <a:r>
              <a:rPr lang="en-IN" dirty="0" smtClean="0"/>
              <a:t>Data </a:t>
            </a:r>
            <a:r>
              <a:rPr lang="en-IN" dirty="0"/>
              <a:t>is begin generated fast and need to be processed fast</a:t>
            </a:r>
          </a:p>
          <a:p>
            <a:pPr lvl="1"/>
            <a:r>
              <a:rPr lang="en-IN" dirty="0" smtClean="0"/>
              <a:t>Online </a:t>
            </a:r>
            <a:r>
              <a:rPr lang="en-IN" dirty="0"/>
              <a:t>Data Analytics</a:t>
            </a:r>
          </a:p>
          <a:p>
            <a:pPr lvl="1"/>
            <a:r>
              <a:rPr lang="en-IN" dirty="0" smtClean="0"/>
              <a:t> </a:t>
            </a:r>
            <a:r>
              <a:rPr lang="en-IN" dirty="0"/>
              <a:t>Late decisions </a:t>
            </a:r>
            <a:r>
              <a:rPr lang="en-IN" dirty="0" smtClean="0"/>
              <a:t>-&gt; </a:t>
            </a:r>
            <a:r>
              <a:rPr lang="en-IN" dirty="0"/>
              <a:t>missing </a:t>
            </a:r>
            <a:r>
              <a:rPr lang="en-IN" dirty="0" smtClean="0"/>
              <a:t>opportunities. </a:t>
            </a:r>
          </a:p>
          <a:p>
            <a:r>
              <a:rPr lang="en-IN" dirty="0"/>
              <a:t>Examples</a:t>
            </a:r>
          </a:p>
          <a:p>
            <a:pPr lvl="1"/>
            <a:r>
              <a:rPr lang="en-IN" dirty="0" smtClean="0"/>
              <a:t>E-Promotions</a:t>
            </a:r>
            <a:r>
              <a:rPr lang="en-IN" dirty="0"/>
              <a:t>: Based on your current location, your purchase history,</a:t>
            </a:r>
          </a:p>
          <a:p>
            <a:pPr lvl="1"/>
            <a:r>
              <a:rPr lang="en-IN" dirty="0"/>
              <a:t>what you like </a:t>
            </a:r>
            <a:r>
              <a:rPr lang="en-IN" dirty="0" smtClean="0"/>
              <a:t>-&gt; </a:t>
            </a:r>
            <a:r>
              <a:rPr lang="en-IN" dirty="0"/>
              <a:t>send promotions right now for store next to </a:t>
            </a:r>
            <a:r>
              <a:rPr lang="en-IN" dirty="0" smtClean="0"/>
              <a:t>you</a:t>
            </a:r>
          </a:p>
          <a:p>
            <a:pPr lvl="1"/>
            <a:r>
              <a:rPr lang="en-IN" dirty="0"/>
              <a:t>Healthcare monitoring: sensors monitoring your activities and body </a:t>
            </a:r>
            <a:r>
              <a:rPr lang="en-IN" dirty="0" smtClean="0"/>
              <a:t>-&gt; any </a:t>
            </a:r>
            <a:r>
              <a:rPr lang="en-IN" dirty="0"/>
              <a:t>abnormal measurements require immediate </a:t>
            </a:r>
            <a:r>
              <a:rPr lang="en-IN" dirty="0" smtClean="0"/>
              <a:t>reaction</a:t>
            </a:r>
          </a:p>
          <a:p>
            <a:r>
              <a:rPr lang="en-IN" dirty="0"/>
              <a:t>Big data grows fast. </a:t>
            </a:r>
            <a:r>
              <a:rPr lang="en-IN" dirty="0" smtClean="0"/>
              <a:t>According </a:t>
            </a:r>
            <a:r>
              <a:rPr lang="en-IN" dirty="0"/>
              <a:t>to </a:t>
            </a:r>
            <a:r>
              <a:rPr lang="en-IN" dirty="0" err="1"/>
              <a:t>Zettaspere</a:t>
            </a:r>
            <a:r>
              <a:rPr lang="en-IN" dirty="0"/>
              <a:t>, there are around 3,400,000 emails, 4,595 SMS, 740,741 WhatsApp messages, almost 69,000 Google searches, 55,000 Facebook posts, and 5,700 tweets made per minute.</a:t>
            </a:r>
            <a:endParaRPr lang="en-IN" dirty="0" smtClean="0"/>
          </a:p>
          <a:p>
            <a:r>
              <a:rPr lang="en-IN" dirty="0"/>
              <a:t>In the year 2000, Google was receiving 32.8 million searches per day. As for 2018, Google was receiving 5.6 billion searches per day</a:t>
            </a:r>
            <a:r>
              <a:rPr lang="en-IN" dirty="0" smtClean="0"/>
              <a:t>!</a:t>
            </a:r>
          </a:p>
        </p:txBody>
      </p:sp>
    </p:spTree>
    <p:extLst>
      <p:ext uri="{BB962C8B-B14F-4D97-AF65-F5344CB8AC3E}">
        <p14:creationId xmlns:p14="http://schemas.microsoft.com/office/powerpoint/2010/main" val="59152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764703"/>
            <a:ext cx="7848872" cy="5886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9915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08688"/>
          </a:xfrm>
        </p:spPr>
        <p:txBody>
          <a:bodyPr>
            <a:normAutofit fontScale="90000"/>
          </a:bodyPr>
          <a:lstStyle/>
          <a:p>
            <a:r>
              <a:rPr lang="en-IN" dirty="0"/>
              <a:t>An example of data velocity</a:t>
            </a:r>
            <a:br>
              <a:rPr lang="en-IN" dirty="0"/>
            </a:br>
            <a:endParaRPr lang="en-IN" dirty="0"/>
          </a:p>
        </p:txBody>
      </p:sp>
      <p:sp>
        <p:nvSpPr>
          <p:cNvPr id="3" name="Content Placeholder 2"/>
          <p:cNvSpPr>
            <a:spLocks noGrp="1"/>
          </p:cNvSpPr>
          <p:nvPr>
            <p:ph idx="1"/>
          </p:nvPr>
        </p:nvSpPr>
        <p:spPr>
          <a:xfrm>
            <a:off x="457200" y="1052736"/>
            <a:ext cx="8229600" cy="5271864"/>
          </a:xfrm>
        </p:spPr>
        <p:txBody>
          <a:bodyPr/>
          <a:lstStyle/>
          <a:p>
            <a:r>
              <a:rPr lang="en-IN" dirty="0" smtClean="0"/>
              <a:t>Using </a:t>
            </a:r>
            <a:r>
              <a:rPr lang="en-IN" dirty="0"/>
              <a:t>real-time alerting, Walmart sales analysts noted that a particular, rather popular, Halloween novelty cookie was not selling in two stores. A quick investigation showed that, due to a stocking oversight, those cookies hadn’t been put on the shelves. By receiving automated alerts, Walmart was quickly able to rectify the situation and save its sales.</a:t>
            </a:r>
          </a:p>
        </p:txBody>
      </p:sp>
    </p:spTree>
    <p:extLst>
      <p:ext uri="{BB962C8B-B14F-4D97-AF65-F5344CB8AC3E}">
        <p14:creationId xmlns:p14="http://schemas.microsoft.com/office/powerpoint/2010/main" val="3124566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767" y="188640"/>
            <a:ext cx="8229600" cy="1143000"/>
          </a:xfrm>
        </p:spPr>
        <p:txBody>
          <a:bodyPr>
            <a:normAutofit fontScale="90000"/>
          </a:bodyPr>
          <a:lstStyle/>
          <a:p>
            <a:r>
              <a:rPr lang="en-IN" dirty="0"/>
              <a:t>Variety:</a:t>
            </a:r>
            <a:br>
              <a:rPr lang="en-IN" dirty="0"/>
            </a:br>
            <a:endParaRPr lang="en-IN" dirty="0"/>
          </a:p>
        </p:txBody>
      </p:sp>
      <p:sp>
        <p:nvSpPr>
          <p:cNvPr id="3" name="Content Placeholder 2"/>
          <p:cNvSpPr>
            <a:spLocks noGrp="1"/>
          </p:cNvSpPr>
          <p:nvPr>
            <p:ph idx="1"/>
          </p:nvPr>
        </p:nvSpPr>
        <p:spPr>
          <a:xfrm>
            <a:off x="539552" y="620688"/>
            <a:ext cx="8229600" cy="5415880"/>
          </a:xfrm>
        </p:spPr>
        <p:txBody>
          <a:bodyPr>
            <a:normAutofit/>
          </a:bodyPr>
          <a:lstStyle/>
          <a:p>
            <a:pPr marL="365760" lvl="1" indent="0">
              <a:buClr>
                <a:srgbClr val="0F6FC6"/>
              </a:buClr>
              <a:buNone/>
            </a:pPr>
            <a:r>
              <a:rPr lang="en-IN" dirty="0"/>
              <a:t>Compared to the traditional data like phone</a:t>
            </a:r>
          </a:p>
          <a:p>
            <a:pPr marL="365760" lvl="1" indent="0">
              <a:buClr>
                <a:srgbClr val="0F6FC6"/>
              </a:buClr>
              <a:buNone/>
            </a:pPr>
            <a:r>
              <a:rPr lang="en-IN" dirty="0"/>
              <a:t>numbers and addresses, the latest trend of data is in the form of photos, videos, and audios and many more,</a:t>
            </a:r>
          </a:p>
          <a:p>
            <a:pPr marL="365760" lvl="1" indent="0">
              <a:buClr>
                <a:srgbClr val="0F6FC6"/>
              </a:buClr>
              <a:buNone/>
            </a:pPr>
            <a:r>
              <a:rPr lang="en-IN" dirty="0"/>
              <a:t>making about 80% of the data to be completely unstructured</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800" y="2695922"/>
            <a:ext cx="4286250"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5800724"/>
            <a:ext cx="5029200"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972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36680"/>
          </a:xfrm>
        </p:spPr>
        <p:txBody>
          <a:bodyPr>
            <a:normAutofit fontScale="90000"/>
          </a:bodyPr>
          <a:lstStyle/>
          <a:p>
            <a:r>
              <a:rPr lang="en-IN" dirty="0"/>
              <a:t>Veracity</a:t>
            </a:r>
          </a:p>
        </p:txBody>
      </p:sp>
      <p:sp>
        <p:nvSpPr>
          <p:cNvPr id="3" name="Content Placeholder 2"/>
          <p:cNvSpPr>
            <a:spLocks noGrp="1"/>
          </p:cNvSpPr>
          <p:nvPr>
            <p:ph idx="1"/>
          </p:nvPr>
        </p:nvSpPr>
        <p:spPr>
          <a:xfrm>
            <a:off x="457200" y="1484784"/>
            <a:ext cx="8229600" cy="4839816"/>
          </a:xfrm>
        </p:spPr>
        <p:txBody>
          <a:bodyPr>
            <a:normAutofit fontScale="92500" lnSpcReduction="20000"/>
          </a:bodyPr>
          <a:lstStyle/>
          <a:p>
            <a:r>
              <a:rPr lang="en-IN" dirty="0"/>
              <a:t>Veracity is the accuracy, meaningfulness and confirmation of true data.</a:t>
            </a:r>
          </a:p>
          <a:p>
            <a:endParaRPr lang="en-IN" dirty="0"/>
          </a:p>
          <a:p>
            <a:r>
              <a:rPr lang="en-IN" dirty="0" smtClean="0"/>
              <a:t>It </a:t>
            </a:r>
            <a:r>
              <a:rPr lang="en-IN" dirty="0"/>
              <a:t>is very difficult to extract correct information/data from the huge set of various types of data</a:t>
            </a:r>
            <a:r>
              <a:rPr lang="en-IN" dirty="0" smtClean="0"/>
              <a:t>.</a:t>
            </a:r>
          </a:p>
          <a:p>
            <a:endParaRPr lang="en-IN" dirty="0" smtClean="0"/>
          </a:p>
          <a:p>
            <a:r>
              <a:rPr lang="en-IN" dirty="0"/>
              <a:t>Veracity can be a challenge on social media, where information can be incorrect or misleading.</a:t>
            </a:r>
          </a:p>
          <a:p>
            <a:endParaRPr lang="en-IN" dirty="0"/>
          </a:p>
          <a:p>
            <a:r>
              <a:rPr lang="en-IN" dirty="0" smtClean="0"/>
              <a:t>Veracity </a:t>
            </a:r>
            <a:r>
              <a:rPr lang="en-IN" dirty="0"/>
              <a:t>is very important term in processing of big data because, any inaccurate, fake and meaningless data leads to damage in revenue or required results.</a:t>
            </a:r>
          </a:p>
          <a:p>
            <a:endParaRPr lang="en-IN" dirty="0"/>
          </a:p>
          <a:p>
            <a:r>
              <a:rPr lang="en-IN" dirty="0" smtClean="0"/>
              <a:t>Therefore </a:t>
            </a:r>
            <a:r>
              <a:rPr lang="en-IN" dirty="0"/>
              <a:t>it is necessary to extract real data from big data.</a:t>
            </a:r>
          </a:p>
          <a:p>
            <a:endParaRPr lang="en-IN" dirty="0"/>
          </a:p>
          <a:p>
            <a:endParaRPr lang="en-IN" dirty="0"/>
          </a:p>
          <a:p>
            <a:endParaRPr lang="en-IN" dirty="0"/>
          </a:p>
        </p:txBody>
      </p:sp>
    </p:spTree>
    <p:extLst>
      <p:ext uri="{BB962C8B-B14F-4D97-AF65-F5344CB8AC3E}">
        <p14:creationId xmlns:p14="http://schemas.microsoft.com/office/powerpoint/2010/main" val="432854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08688"/>
          </a:xfrm>
        </p:spPr>
        <p:txBody>
          <a:bodyPr>
            <a:normAutofit fontScale="90000"/>
          </a:bodyPr>
          <a:lstStyle/>
          <a:p>
            <a:r>
              <a:rPr lang="en-IN" dirty="0"/>
              <a:t>Veracity</a:t>
            </a:r>
            <a:br>
              <a:rPr lang="en-IN" dirty="0"/>
            </a:br>
            <a:endParaRPr lang="en-IN" dirty="0"/>
          </a:p>
        </p:txBody>
      </p:sp>
      <p:sp>
        <p:nvSpPr>
          <p:cNvPr id="3" name="Content Placeholder 2"/>
          <p:cNvSpPr>
            <a:spLocks noGrp="1"/>
          </p:cNvSpPr>
          <p:nvPr>
            <p:ph idx="1"/>
          </p:nvPr>
        </p:nvSpPr>
        <p:spPr>
          <a:xfrm>
            <a:off x="0" y="692696"/>
            <a:ext cx="8964487" cy="5127848"/>
          </a:xfrm>
        </p:spPr>
        <p:txBody>
          <a:bodyPr>
            <a:normAutofit/>
          </a:bodyPr>
          <a:lstStyle/>
          <a:p>
            <a:r>
              <a:rPr lang="en-IN" dirty="0"/>
              <a:t>The word veracity originates from </a:t>
            </a:r>
            <a:r>
              <a:rPr lang="en-IN" dirty="0" err="1"/>
              <a:t>verax</a:t>
            </a:r>
            <a:r>
              <a:rPr lang="en-IN" dirty="0"/>
              <a:t>, which means ‘speaking truly’, and veracity represents “conformity with truth or fact”. </a:t>
            </a:r>
          </a:p>
          <a:p>
            <a:r>
              <a:rPr lang="en-IN" dirty="0" smtClean="0"/>
              <a:t>“</a:t>
            </a:r>
            <a:r>
              <a:rPr lang="en-IN" dirty="0"/>
              <a:t>Veracity refers to the data in doubt or uncertainty of data available due to data inconsistency and incompleteness. </a:t>
            </a:r>
            <a:r>
              <a:rPr lang="en-IN" dirty="0" smtClean="0"/>
              <a:t>It is evident that few </a:t>
            </a:r>
            <a:r>
              <a:rPr lang="en-IN" dirty="0"/>
              <a:t>values are missing in the table. Also, a few values are hard to accept, for example – 15000 minimum value in the 3rd row, it is not possible. This inconsistency and incompleteness is Veracity</a:t>
            </a:r>
            <a:r>
              <a:rPr lang="en-IN" dirty="0" smtClean="0"/>
              <a:t>.</a:t>
            </a:r>
          </a:p>
          <a:p>
            <a:endParaRPr lang="en-IN"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437112"/>
            <a:ext cx="6264696" cy="230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31912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6626" name="Picture 2"/>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67544" y="836712"/>
            <a:ext cx="8029063" cy="5988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78834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Veracity</a:t>
            </a:r>
          </a:p>
        </p:txBody>
      </p:sp>
      <p:sp>
        <p:nvSpPr>
          <p:cNvPr id="3" name="Content Placeholder 2"/>
          <p:cNvSpPr>
            <a:spLocks noGrp="1"/>
          </p:cNvSpPr>
          <p:nvPr>
            <p:ph idx="1"/>
          </p:nvPr>
        </p:nvSpPr>
        <p:spPr/>
        <p:txBody>
          <a:bodyPr>
            <a:normAutofit fontScale="92500" lnSpcReduction="20000"/>
          </a:bodyPr>
          <a:lstStyle/>
          <a:p>
            <a:r>
              <a:rPr lang="en-IN" dirty="0"/>
              <a:t>Data available can sometimes get messy and maybe difficult to trust. With many forms of big data, quality and accuracy are difficult to control like Twitter posts with hashtags, abbreviations, typos and colloquial speech. The volume is often the reason behind for the lack of quality and accuracy in the data. </a:t>
            </a:r>
          </a:p>
          <a:p>
            <a:endParaRPr lang="en-IN" dirty="0"/>
          </a:p>
          <a:p>
            <a:r>
              <a:rPr lang="en-IN" dirty="0"/>
              <a:t>Due to uncertainty of data, 1 in 3 business leaders don’t trust the information they use to make decisions.</a:t>
            </a:r>
          </a:p>
          <a:p>
            <a:r>
              <a:rPr lang="en-IN" dirty="0"/>
              <a:t>It was found in a survey that 27% of respondents were unsure of how much of their data was inaccurate.</a:t>
            </a:r>
          </a:p>
          <a:p>
            <a:r>
              <a:rPr lang="en-IN" dirty="0"/>
              <a:t>Poor data quality costs the US economy around $3.1 trillion a year</a:t>
            </a:r>
          </a:p>
        </p:txBody>
      </p:sp>
    </p:spTree>
    <p:extLst>
      <p:ext uri="{BB962C8B-B14F-4D97-AF65-F5344CB8AC3E}">
        <p14:creationId xmlns:p14="http://schemas.microsoft.com/office/powerpoint/2010/main" val="511481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76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039" t="6778" r="1783" b="3808"/>
          <a:stretch/>
        </p:blipFill>
        <p:spPr bwMode="auto">
          <a:xfrm>
            <a:off x="407521" y="294750"/>
            <a:ext cx="7764879" cy="6446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4783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88640"/>
            <a:ext cx="8229600" cy="1143000"/>
          </a:xfrm>
        </p:spPr>
        <p:txBody>
          <a:bodyPr/>
          <a:lstStyle/>
          <a:p>
            <a:r>
              <a:rPr lang="en-IN" dirty="0" smtClean="0"/>
              <a:t>Value</a:t>
            </a:r>
            <a:endParaRPr lang="en-IN" dirty="0"/>
          </a:p>
        </p:txBody>
      </p:sp>
      <p:sp>
        <p:nvSpPr>
          <p:cNvPr id="3" name="Content Placeholder 2"/>
          <p:cNvSpPr>
            <a:spLocks noGrp="1"/>
          </p:cNvSpPr>
          <p:nvPr>
            <p:ph idx="1"/>
          </p:nvPr>
        </p:nvSpPr>
        <p:spPr>
          <a:xfrm>
            <a:off x="457200" y="1340768"/>
            <a:ext cx="8229600" cy="4983832"/>
          </a:xfrm>
        </p:spPr>
        <p:txBody>
          <a:bodyPr>
            <a:normAutofit fontScale="92500" lnSpcReduction="10000"/>
          </a:bodyPr>
          <a:lstStyle/>
          <a:p>
            <a:r>
              <a:rPr lang="en-IN" dirty="0"/>
              <a:t>Value refers to </a:t>
            </a:r>
            <a:r>
              <a:rPr lang="en-IN" b="1" dirty="0"/>
              <a:t>the usefulness and importance of the data and how they can be used to gain benefits and insights</a:t>
            </a:r>
            <a:r>
              <a:rPr lang="en-IN" dirty="0"/>
              <a:t>. The value of the data lies in how they can be used to improve decision-making, optimize processes, and generate new opportunities.</a:t>
            </a:r>
          </a:p>
          <a:p>
            <a:r>
              <a:rPr lang="en-IN" dirty="0"/>
              <a:t>Extracting value implies implementing advanced analytical tools and machine learning techniques to discover hidden insights and opportunities</a:t>
            </a:r>
            <a:r>
              <a:rPr lang="en-IN" dirty="0" smtClean="0"/>
              <a:t>.</a:t>
            </a:r>
          </a:p>
          <a:p>
            <a:r>
              <a:rPr lang="en-IN" dirty="0"/>
              <a:t>Netflix, for example, uses Big Data to </a:t>
            </a:r>
            <a:r>
              <a:rPr lang="en-IN" dirty="0" err="1"/>
              <a:t>analyze</a:t>
            </a:r>
            <a:r>
              <a:rPr lang="en-IN" dirty="0"/>
              <a:t> user preferences and recommend movies and series, creating value through a better user experience</a:t>
            </a:r>
            <a:r>
              <a:rPr lang="en-IN" dirty="0" smtClean="0"/>
              <a:t>.</a:t>
            </a:r>
          </a:p>
          <a:p>
            <a:r>
              <a:rPr lang="en-IN" dirty="0"/>
              <a:t>Amazon uses Big Data analytics to optimize its logistics and supply chain, resulting in faster delivery and better customer service.</a:t>
            </a:r>
          </a:p>
          <a:p>
            <a:endParaRPr lang="en-IN" dirty="0"/>
          </a:p>
        </p:txBody>
      </p:sp>
    </p:spTree>
    <p:extLst>
      <p:ext uri="{BB962C8B-B14F-4D97-AF65-F5344CB8AC3E}">
        <p14:creationId xmlns:p14="http://schemas.microsoft.com/office/powerpoint/2010/main" val="2200801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80541815"/>
              </p:ext>
            </p:extLst>
          </p:nvPr>
        </p:nvGraphicFramePr>
        <p:xfrm>
          <a:off x="179512" y="116632"/>
          <a:ext cx="8712970" cy="5522332"/>
        </p:xfrm>
        <a:graphic>
          <a:graphicData uri="http://schemas.openxmlformats.org/drawingml/2006/table">
            <a:tbl>
              <a:tblPr>
                <a:tableStyleId>{8A107856-5554-42FB-B03E-39F5DBC370BA}</a:tableStyleId>
              </a:tblPr>
              <a:tblGrid>
                <a:gridCol w="4392488"/>
                <a:gridCol w="4320482"/>
              </a:tblGrid>
              <a:tr h="360040">
                <a:tc>
                  <a:txBody>
                    <a:bodyPr/>
                    <a:lstStyle/>
                    <a:p>
                      <a:pPr algn="l" fontAlgn="t"/>
                      <a:r>
                        <a:rPr kumimoji="0" lang="en-IN" sz="2000" b="1" kern="1200" dirty="0" smtClean="0">
                          <a:solidFill>
                            <a:schemeClr val="accent1">
                              <a:lumMod val="75000"/>
                            </a:schemeClr>
                          </a:solidFill>
                          <a:effectLst/>
                        </a:rPr>
                        <a:t>Traditional Data</a:t>
                      </a:r>
                      <a:endParaRPr lang="en-IN" sz="2000" b="1" dirty="0">
                        <a:solidFill>
                          <a:schemeClr val="accent1">
                            <a:lumMod val="75000"/>
                          </a:schemeClr>
                        </a:solidFill>
                        <a:effectLst/>
                        <a:latin typeface="times new roman"/>
                      </a:endParaRPr>
                    </a:p>
                  </a:txBody>
                  <a:tcPr marL="30065" marR="30065" marT="30065" marB="30065">
                    <a:solidFill>
                      <a:schemeClr val="bg2">
                        <a:lumMod val="75000"/>
                      </a:schemeClr>
                    </a:solidFill>
                  </a:tcPr>
                </a:tc>
                <a:tc>
                  <a:txBody>
                    <a:bodyPr/>
                    <a:lstStyle/>
                    <a:p>
                      <a:pPr algn="l"/>
                      <a:r>
                        <a:rPr lang="en-IN" sz="2000" b="1" dirty="0" smtClean="0">
                          <a:solidFill>
                            <a:schemeClr val="accent1">
                              <a:lumMod val="75000"/>
                            </a:schemeClr>
                          </a:solidFill>
                        </a:rPr>
                        <a:t>Big Data</a:t>
                      </a:r>
                      <a:endParaRPr lang="en-IN" sz="2000" b="1" dirty="0">
                        <a:solidFill>
                          <a:schemeClr val="accent1">
                            <a:lumMod val="75000"/>
                          </a:schemeClr>
                        </a:solidFill>
                      </a:endParaRPr>
                    </a:p>
                  </a:txBody>
                  <a:tcPr marL="24052" marR="24052" marT="12026" marB="12026">
                    <a:solidFill>
                      <a:schemeClr val="bg2">
                        <a:lumMod val="75000"/>
                      </a:schemeClr>
                    </a:solidFill>
                  </a:tcPr>
                </a:tc>
              </a:tr>
              <a:tr h="414826">
                <a:tc>
                  <a:txBody>
                    <a:bodyPr/>
                    <a:lstStyle/>
                    <a:p>
                      <a:pPr algn="l" fontAlgn="t"/>
                      <a:r>
                        <a:rPr lang="en-IN" sz="2000" dirty="0">
                          <a:effectLst/>
                        </a:rPr>
                        <a:t>It is usually a small amount of data that can be collected and </a:t>
                      </a:r>
                      <a:r>
                        <a:rPr lang="en-IN" sz="2000" dirty="0" err="1">
                          <a:effectLst/>
                        </a:rPr>
                        <a:t>analyzed</a:t>
                      </a:r>
                      <a:r>
                        <a:rPr lang="en-IN" sz="2000" dirty="0">
                          <a:effectLst/>
                        </a:rPr>
                        <a:t> using traditional methods easily.</a:t>
                      </a:r>
                      <a:endParaRPr lang="en-IN" sz="2000" dirty="0">
                        <a:solidFill>
                          <a:srgbClr val="333333"/>
                        </a:solidFill>
                        <a:effectLst/>
                        <a:latin typeface="inter-regular"/>
                      </a:endParaRPr>
                    </a:p>
                  </a:txBody>
                  <a:tcPr marL="20043" marR="20043" marT="20043" marB="20043"/>
                </a:tc>
                <a:tc>
                  <a:txBody>
                    <a:bodyPr/>
                    <a:lstStyle/>
                    <a:p>
                      <a:pPr algn="l" fontAlgn="t"/>
                      <a:r>
                        <a:rPr lang="en-IN" sz="2000" dirty="0">
                          <a:effectLst/>
                        </a:rPr>
                        <a:t>It is usually a big amount of data that cannot be processed and </a:t>
                      </a:r>
                      <a:r>
                        <a:rPr lang="en-IN" sz="2000" dirty="0" err="1">
                          <a:effectLst/>
                        </a:rPr>
                        <a:t>analyzed</a:t>
                      </a:r>
                      <a:r>
                        <a:rPr lang="en-IN" sz="2000" dirty="0">
                          <a:effectLst/>
                        </a:rPr>
                        <a:t> easily using traditional methods.</a:t>
                      </a:r>
                      <a:endParaRPr lang="en-IN" sz="2000" dirty="0">
                        <a:solidFill>
                          <a:srgbClr val="333333"/>
                        </a:solidFill>
                        <a:effectLst/>
                        <a:latin typeface="inter-regular"/>
                      </a:endParaRPr>
                    </a:p>
                  </a:txBody>
                  <a:tcPr marL="20043" marR="20043" marT="20043" marB="20043"/>
                </a:tc>
              </a:tr>
              <a:tr h="323767">
                <a:tc>
                  <a:txBody>
                    <a:bodyPr/>
                    <a:lstStyle/>
                    <a:p>
                      <a:pPr algn="l" fontAlgn="t"/>
                      <a:r>
                        <a:rPr lang="en-IN" sz="2000" dirty="0">
                          <a:effectLst/>
                        </a:rPr>
                        <a:t>It is usually structured data and can be stored in spreadsheets, databases, etc.</a:t>
                      </a:r>
                      <a:endParaRPr lang="en-IN" sz="2000" dirty="0">
                        <a:solidFill>
                          <a:srgbClr val="333333"/>
                        </a:solidFill>
                        <a:effectLst/>
                        <a:latin typeface="inter-regular"/>
                      </a:endParaRPr>
                    </a:p>
                  </a:txBody>
                  <a:tcPr marL="20043" marR="20043" marT="20043" marB="20043"/>
                </a:tc>
                <a:tc>
                  <a:txBody>
                    <a:bodyPr/>
                    <a:lstStyle/>
                    <a:p>
                      <a:pPr algn="l" fontAlgn="t"/>
                      <a:r>
                        <a:rPr lang="en-IN" sz="2000">
                          <a:effectLst/>
                        </a:rPr>
                        <a:t>It includes semi-structured, unstructured, and structured data.</a:t>
                      </a:r>
                      <a:endParaRPr lang="en-IN" sz="2000">
                        <a:solidFill>
                          <a:srgbClr val="333333"/>
                        </a:solidFill>
                        <a:effectLst/>
                        <a:latin typeface="inter-regular"/>
                      </a:endParaRPr>
                    </a:p>
                  </a:txBody>
                  <a:tcPr marL="20043" marR="20043" marT="20043" marB="20043"/>
                </a:tc>
              </a:tr>
              <a:tr h="323767">
                <a:tc>
                  <a:txBody>
                    <a:bodyPr/>
                    <a:lstStyle/>
                    <a:p>
                      <a:pPr algn="l" fontAlgn="t"/>
                      <a:r>
                        <a:rPr lang="en-IN" sz="2000" dirty="0">
                          <a:effectLst/>
                        </a:rPr>
                        <a:t>It often collects data manually.</a:t>
                      </a:r>
                      <a:endParaRPr lang="en-IN" sz="2000" dirty="0">
                        <a:solidFill>
                          <a:srgbClr val="333333"/>
                        </a:solidFill>
                        <a:effectLst/>
                        <a:latin typeface="inter-regular"/>
                      </a:endParaRPr>
                    </a:p>
                  </a:txBody>
                  <a:tcPr marL="20043" marR="20043" marT="20043" marB="20043"/>
                </a:tc>
                <a:tc>
                  <a:txBody>
                    <a:bodyPr/>
                    <a:lstStyle/>
                    <a:p>
                      <a:pPr algn="l" fontAlgn="t"/>
                      <a:r>
                        <a:rPr lang="en-IN" sz="2000" dirty="0">
                          <a:effectLst/>
                        </a:rPr>
                        <a:t>It collects information automatically with the use of automated systems.</a:t>
                      </a:r>
                      <a:endParaRPr lang="en-IN" sz="2000" dirty="0">
                        <a:solidFill>
                          <a:srgbClr val="333333"/>
                        </a:solidFill>
                        <a:effectLst/>
                        <a:latin typeface="inter-regular"/>
                      </a:endParaRPr>
                    </a:p>
                  </a:txBody>
                  <a:tcPr marL="20043" marR="20043" marT="20043" marB="20043"/>
                </a:tc>
              </a:tr>
              <a:tr h="323767">
                <a:tc>
                  <a:txBody>
                    <a:bodyPr/>
                    <a:lstStyle/>
                    <a:p>
                      <a:pPr algn="l" fontAlgn="t"/>
                      <a:r>
                        <a:rPr lang="en-IN" sz="2000" dirty="0">
                          <a:effectLst/>
                        </a:rPr>
                        <a:t>It usually comes from internal systems.</a:t>
                      </a:r>
                      <a:endParaRPr lang="en-IN" sz="2000" dirty="0">
                        <a:solidFill>
                          <a:srgbClr val="333333"/>
                        </a:solidFill>
                        <a:effectLst/>
                        <a:latin typeface="inter-regular"/>
                      </a:endParaRPr>
                    </a:p>
                  </a:txBody>
                  <a:tcPr marL="20043" marR="20043" marT="20043" marB="20043"/>
                </a:tc>
                <a:tc>
                  <a:txBody>
                    <a:bodyPr/>
                    <a:lstStyle/>
                    <a:p>
                      <a:pPr algn="l" fontAlgn="t"/>
                      <a:r>
                        <a:rPr lang="en-IN" sz="2000" dirty="0">
                          <a:effectLst/>
                        </a:rPr>
                        <a:t>It comes from various sources such as mobile devices, social media, etc.</a:t>
                      </a:r>
                      <a:endParaRPr lang="en-IN" sz="2000" dirty="0">
                        <a:solidFill>
                          <a:srgbClr val="333333"/>
                        </a:solidFill>
                        <a:effectLst/>
                        <a:latin typeface="inter-regular"/>
                      </a:endParaRPr>
                    </a:p>
                  </a:txBody>
                  <a:tcPr marL="20043" marR="20043" marT="20043" marB="20043"/>
                </a:tc>
              </a:tr>
              <a:tr h="323767">
                <a:tc>
                  <a:txBody>
                    <a:bodyPr/>
                    <a:lstStyle/>
                    <a:p>
                      <a:pPr algn="l" fontAlgn="t"/>
                      <a:r>
                        <a:rPr lang="en-IN" sz="2000" dirty="0">
                          <a:effectLst/>
                        </a:rPr>
                        <a:t>It consists of data such as customer information, financial transactions, etc.</a:t>
                      </a:r>
                      <a:endParaRPr lang="en-IN" sz="2000" dirty="0">
                        <a:solidFill>
                          <a:srgbClr val="333333"/>
                        </a:solidFill>
                        <a:effectLst/>
                        <a:latin typeface="inter-regular"/>
                      </a:endParaRPr>
                    </a:p>
                  </a:txBody>
                  <a:tcPr marL="20043" marR="20043" marT="20043" marB="20043"/>
                </a:tc>
                <a:tc>
                  <a:txBody>
                    <a:bodyPr/>
                    <a:lstStyle/>
                    <a:p>
                      <a:pPr algn="l" fontAlgn="t"/>
                      <a:r>
                        <a:rPr lang="en-IN" sz="2000" dirty="0">
                          <a:effectLst/>
                        </a:rPr>
                        <a:t>It consists of data such as images, videos, etc.</a:t>
                      </a:r>
                      <a:endParaRPr lang="en-IN" sz="2000" dirty="0">
                        <a:solidFill>
                          <a:srgbClr val="333333"/>
                        </a:solidFill>
                        <a:effectLst/>
                        <a:latin typeface="inter-regular"/>
                      </a:endParaRPr>
                    </a:p>
                  </a:txBody>
                  <a:tcPr marL="20043" marR="20043" marT="20043" marB="20043"/>
                </a:tc>
              </a:tr>
              <a:tr h="414826">
                <a:tc>
                  <a:txBody>
                    <a:bodyPr/>
                    <a:lstStyle/>
                    <a:p>
                      <a:pPr algn="l" fontAlgn="t"/>
                      <a:r>
                        <a:rPr lang="en-IN" sz="2000" dirty="0">
                          <a:effectLst/>
                        </a:rPr>
                        <a:t>Analysis of traditional data can be done with the use of primary statistical methods.</a:t>
                      </a:r>
                      <a:endParaRPr lang="en-IN" sz="2000" dirty="0">
                        <a:solidFill>
                          <a:srgbClr val="333333"/>
                        </a:solidFill>
                        <a:effectLst/>
                        <a:latin typeface="inter-regular"/>
                      </a:endParaRPr>
                    </a:p>
                  </a:txBody>
                  <a:tcPr marL="20043" marR="20043" marT="20043" marB="20043"/>
                </a:tc>
                <a:tc>
                  <a:txBody>
                    <a:bodyPr/>
                    <a:lstStyle/>
                    <a:p>
                      <a:pPr algn="l" fontAlgn="t"/>
                      <a:r>
                        <a:rPr lang="en-IN" sz="2000" dirty="0">
                          <a:effectLst/>
                        </a:rPr>
                        <a:t>Analysis of big data needs advanced analytics methods such as machine learning, data mining, etc.</a:t>
                      </a:r>
                      <a:endParaRPr lang="en-IN" sz="2000" dirty="0">
                        <a:solidFill>
                          <a:srgbClr val="333333"/>
                        </a:solidFill>
                        <a:effectLst/>
                        <a:latin typeface="inter-regular"/>
                      </a:endParaRPr>
                    </a:p>
                  </a:txBody>
                  <a:tcPr marL="20043" marR="20043" marT="20043" marB="20043"/>
                </a:tc>
              </a:tr>
              <a:tr h="232707">
                <a:tc>
                  <a:txBody>
                    <a:bodyPr/>
                    <a:lstStyle/>
                    <a:p>
                      <a:pPr algn="l" fontAlgn="t"/>
                      <a:r>
                        <a:rPr lang="en-IN" sz="2000" dirty="0">
                          <a:effectLst/>
                        </a:rPr>
                        <a:t>Traditional methods to </a:t>
                      </a:r>
                      <a:r>
                        <a:rPr lang="en-IN" sz="2000" dirty="0" err="1">
                          <a:effectLst/>
                        </a:rPr>
                        <a:t>analyze</a:t>
                      </a:r>
                      <a:r>
                        <a:rPr lang="en-IN" sz="2000" dirty="0">
                          <a:effectLst/>
                        </a:rPr>
                        <a:t> data are slow and gradual.</a:t>
                      </a:r>
                      <a:endParaRPr lang="en-IN" sz="2000" dirty="0">
                        <a:solidFill>
                          <a:srgbClr val="333333"/>
                        </a:solidFill>
                        <a:effectLst/>
                        <a:latin typeface="inter-regular"/>
                      </a:endParaRPr>
                    </a:p>
                  </a:txBody>
                  <a:tcPr marL="20043" marR="20043" marT="20043" marB="20043"/>
                </a:tc>
                <a:tc>
                  <a:txBody>
                    <a:bodyPr/>
                    <a:lstStyle/>
                    <a:p>
                      <a:pPr algn="l" fontAlgn="t"/>
                      <a:r>
                        <a:rPr lang="en-IN" sz="2000" dirty="0">
                          <a:effectLst/>
                        </a:rPr>
                        <a:t>Methods to </a:t>
                      </a:r>
                      <a:r>
                        <a:rPr lang="en-IN" sz="2000" dirty="0" err="1">
                          <a:effectLst/>
                        </a:rPr>
                        <a:t>analyze</a:t>
                      </a:r>
                      <a:r>
                        <a:rPr lang="en-IN" sz="2000" dirty="0">
                          <a:effectLst/>
                        </a:rPr>
                        <a:t> big data are fast and instant.</a:t>
                      </a:r>
                      <a:endParaRPr lang="en-IN" sz="2000" dirty="0">
                        <a:solidFill>
                          <a:srgbClr val="333333"/>
                        </a:solidFill>
                        <a:effectLst/>
                        <a:latin typeface="inter-regular"/>
                      </a:endParaRPr>
                    </a:p>
                  </a:txBody>
                  <a:tcPr marL="20043" marR="20043" marT="20043" marB="20043"/>
                </a:tc>
              </a:tr>
            </a:tbl>
          </a:graphicData>
        </a:graphic>
      </p:graphicFrame>
    </p:spTree>
    <p:extLst>
      <p:ext uri="{BB962C8B-B14F-4D97-AF65-F5344CB8AC3E}">
        <p14:creationId xmlns:p14="http://schemas.microsoft.com/office/powerpoint/2010/main" val="37129969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7784" y="116632"/>
            <a:ext cx="4308553" cy="6620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49597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9698" name="Picture 2"/>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39552" y="404664"/>
            <a:ext cx="8390466" cy="5367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36589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IN" dirty="0"/>
              <a:t>Big Data – Vulnerability</a:t>
            </a:r>
          </a:p>
        </p:txBody>
      </p:sp>
      <p:sp>
        <p:nvSpPr>
          <p:cNvPr id="3" name="Content Placeholder 2"/>
          <p:cNvSpPr>
            <a:spLocks noGrp="1"/>
          </p:cNvSpPr>
          <p:nvPr>
            <p:ph idx="1"/>
          </p:nvPr>
        </p:nvSpPr>
        <p:spPr>
          <a:xfrm>
            <a:off x="457200" y="1484784"/>
            <a:ext cx="8229600" cy="4839816"/>
          </a:xfrm>
        </p:spPr>
        <p:txBody>
          <a:bodyPr>
            <a:normAutofit lnSpcReduction="10000"/>
          </a:bodyPr>
          <a:lstStyle/>
          <a:p>
            <a:r>
              <a:rPr lang="en-IN" dirty="0"/>
              <a:t>Big data systems contain complex and sensitive data, making them prime targets of cyber attacks. Criminals can exploit big data systems to gain unauthorized access to data, disrupt operations, or even cause financial damage</a:t>
            </a:r>
            <a:r>
              <a:rPr lang="en-IN" dirty="0" smtClean="0"/>
              <a:t>.</a:t>
            </a:r>
          </a:p>
          <a:p>
            <a:pPr lvl="1"/>
            <a:r>
              <a:rPr lang="en-IN" dirty="0" smtClean="0"/>
              <a:t>Gain </a:t>
            </a:r>
            <a:r>
              <a:rPr lang="en-IN" dirty="0"/>
              <a:t>unauthorized access to data</a:t>
            </a:r>
          </a:p>
          <a:p>
            <a:pPr lvl="1"/>
            <a:r>
              <a:rPr lang="en-IN" dirty="0"/>
              <a:t>Disrupt operations</a:t>
            </a:r>
          </a:p>
          <a:p>
            <a:pPr lvl="1"/>
            <a:r>
              <a:rPr lang="en-IN" dirty="0"/>
              <a:t>Cause financial </a:t>
            </a:r>
            <a:r>
              <a:rPr lang="en-IN" dirty="0" smtClean="0"/>
              <a:t>damage</a:t>
            </a:r>
          </a:p>
          <a:p>
            <a:r>
              <a:rPr lang="en-IN" dirty="0"/>
              <a:t>Data vulnerability has three categories:</a:t>
            </a:r>
          </a:p>
          <a:p>
            <a:pPr lvl="1"/>
            <a:r>
              <a:rPr lang="en-IN" dirty="0"/>
              <a:t>The data itself</a:t>
            </a:r>
          </a:p>
          <a:p>
            <a:pPr lvl="1"/>
            <a:r>
              <a:rPr lang="en-IN" dirty="0"/>
              <a:t>The systems where the data is stored</a:t>
            </a:r>
          </a:p>
          <a:p>
            <a:pPr lvl="1"/>
            <a:r>
              <a:rPr lang="en-IN" dirty="0"/>
              <a:t>The networks where data moves back and forth </a:t>
            </a:r>
          </a:p>
        </p:txBody>
      </p:sp>
    </p:spTree>
    <p:extLst>
      <p:ext uri="{BB962C8B-B14F-4D97-AF65-F5344CB8AC3E}">
        <p14:creationId xmlns:p14="http://schemas.microsoft.com/office/powerpoint/2010/main" val="4218304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Benefits of using Big Data</a:t>
            </a:r>
          </a:p>
        </p:txBody>
      </p:sp>
      <p:sp>
        <p:nvSpPr>
          <p:cNvPr id="3" name="Content Placeholder 2"/>
          <p:cNvSpPr>
            <a:spLocks noGrp="1"/>
          </p:cNvSpPr>
          <p:nvPr>
            <p:ph idx="1"/>
          </p:nvPr>
        </p:nvSpPr>
        <p:spPr/>
        <p:txBody>
          <a:bodyPr/>
          <a:lstStyle/>
          <a:p>
            <a:pPr marL="0" indent="0">
              <a:buNone/>
            </a:pPr>
            <a:r>
              <a:rPr lang="en-IN" dirty="0"/>
              <a:t>There are endless services offered by Big Data to the current market. If exploited properly, Big Data can lead to substantial results.</a:t>
            </a:r>
          </a:p>
          <a:p>
            <a:r>
              <a:rPr lang="en-IN" dirty="0" smtClean="0"/>
              <a:t>Better </a:t>
            </a:r>
            <a:r>
              <a:rPr lang="en-IN" dirty="0"/>
              <a:t>decision making</a:t>
            </a:r>
          </a:p>
          <a:p>
            <a:r>
              <a:rPr lang="en-IN" dirty="0"/>
              <a:t>Greater innovations</a:t>
            </a:r>
          </a:p>
          <a:p>
            <a:r>
              <a:rPr lang="en-IN" dirty="0"/>
              <a:t>Improvement in education sector</a:t>
            </a:r>
          </a:p>
          <a:p>
            <a:r>
              <a:rPr lang="en-IN" dirty="0"/>
              <a:t>Product price optimization</a:t>
            </a:r>
          </a:p>
          <a:p>
            <a:r>
              <a:rPr lang="en-IN" dirty="0"/>
              <a:t>Recommendation engines</a:t>
            </a:r>
          </a:p>
          <a:p>
            <a:r>
              <a:rPr lang="en-IN" dirty="0"/>
              <a:t>Life-Saving application in the healthcare industry</a:t>
            </a:r>
          </a:p>
        </p:txBody>
      </p:sp>
    </p:spTree>
    <p:extLst>
      <p:ext uri="{BB962C8B-B14F-4D97-AF65-F5344CB8AC3E}">
        <p14:creationId xmlns:p14="http://schemas.microsoft.com/office/powerpoint/2010/main" val="696624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Big Data </a:t>
            </a:r>
            <a:r>
              <a:rPr lang="en-IN" dirty="0" err="1" smtClean="0"/>
              <a:t>Challanges</a:t>
            </a:r>
            <a:endParaRPr lang="en-IN" dirty="0"/>
          </a:p>
        </p:txBody>
      </p:sp>
      <p:sp>
        <p:nvSpPr>
          <p:cNvPr id="3" name="Content Placeholder 2"/>
          <p:cNvSpPr>
            <a:spLocks noGrp="1"/>
          </p:cNvSpPr>
          <p:nvPr>
            <p:ph idx="1"/>
          </p:nvPr>
        </p:nvSpPr>
        <p:spPr/>
        <p:txBody>
          <a:bodyPr/>
          <a:lstStyle/>
          <a:p>
            <a:r>
              <a:rPr lang="en-IN" dirty="0"/>
              <a:t>1990 could store 1370 MB of data and had </a:t>
            </a:r>
            <a:r>
              <a:rPr lang="en-IN" dirty="0" smtClean="0"/>
              <a:t>a  transfer </a:t>
            </a:r>
            <a:r>
              <a:rPr lang="en-IN" dirty="0"/>
              <a:t>speed of 4.4 MB/s, so you could read all the data from a full drive in </a:t>
            </a:r>
            <a:r>
              <a:rPr lang="en-IN" dirty="0" smtClean="0"/>
              <a:t>around five minutes</a:t>
            </a:r>
          </a:p>
          <a:p>
            <a:r>
              <a:rPr lang="en-IN" dirty="0" smtClean="0"/>
              <a:t>If </a:t>
            </a:r>
            <a:r>
              <a:rPr lang="en-IN" dirty="0"/>
              <a:t>one terabyte drives are the norm, but the </a:t>
            </a:r>
            <a:r>
              <a:rPr lang="en-IN" dirty="0" smtClean="0"/>
              <a:t>transfer speed </a:t>
            </a:r>
            <a:r>
              <a:rPr lang="en-IN" dirty="0"/>
              <a:t>is around 100 MB/s, so it takes more than two and a half hours to read all </a:t>
            </a:r>
            <a:r>
              <a:rPr lang="en-IN" dirty="0" smtClean="0"/>
              <a:t>the data </a:t>
            </a:r>
            <a:r>
              <a:rPr lang="en-IN" dirty="0"/>
              <a:t>off the disk</a:t>
            </a:r>
            <a:r>
              <a:rPr lang="en-IN" dirty="0" smtClean="0"/>
              <a:t>.</a:t>
            </a:r>
          </a:p>
          <a:p>
            <a:r>
              <a:rPr lang="en-IN" dirty="0"/>
              <a:t>This is a long time to read all data on a single drive—and writing is even slower.</a:t>
            </a:r>
            <a:endParaRPr lang="en-IN" dirty="0" smtClean="0"/>
          </a:p>
          <a:p>
            <a:endParaRPr lang="en-IN" dirty="0"/>
          </a:p>
        </p:txBody>
      </p:sp>
    </p:spTree>
    <p:extLst>
      <p:ext uri="{BB962C8B-B14F-4D97-AF65-F5344CB8AC3E}">
        <p14:creationId xmlns:p14="http://schemas.microsoft.com/office/powerpoint/2010/main" val="1618245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92664"/>
          </a:xfrm>
        </p:spPr>
        <p:txBody>
          <a:bodyPr>
            <a:normAutofit fontScale="90000"/>
          </a:bodyPr>
          <a:lstStyle/>
          <a:p>
            <a:r>
              <a:rPr lang="en-IN" dirty="0"/>
              <a:t>Challenges with Big Data</a:t>
            </a:r>
            <a:br>
              <a:rPr lang="en-IN" dirty="0"/>
            </a:br>
            <a:endParaRPr lang="en-IN" dirty="0"/>
          </a:p>
        </p:txBody>
      </p:sp>
      <p:sp>
        <p:nvSpPr>
          <p:cNvPr id="3" name="Content Placeholder 2"/>
          <p:cNvSpPr>
            <a:spLocks noGrp="1"/>
          </p:cNvSpPr>
          <p:nvPr>
            <p:ph idx="1"/>
          </p:nvPr>
        </p:nvSpPr>
        <p:spPr>
          <a:xfrm>
            <a:off x="107504" y="692696"/>
            <a:ext cx="9036496" cy="5899136"/>
          </a:xfrm>
        </p:spPr>
        <p:txBody>
          <a:bodyPr>
            <a:normAutofit/>
          </a:bodyPr>
          <a:lstStyle/>
          <a:p>
            <a:pPr marL="0" indent="0">
              <a:buNone/>
            </a:pPr>
            <a:r>
              <a:rPr lang="en-IN" b="1" dirty="0"/>
              <a:t>Quick Data Growth</a:t>
            </a:r>
          </a:p>
          <a:p>
            <a:r>
              <a:rPr lang="en-IN" dirty="0"/>
              <a:t>Data growing at such a quick rate is making it a challenge to find insights from it. There is more and more data generated every second from which the data that is actually relevant and useful has to be picked up for further analysis</a:t>
            </a:r>
            <a:r>
              <a:rPr lang="en-IN" dirty="0" smtClean="0"/>
              <a:t>.</a:t>
            </a:r>
          </a:p>
          <a:p>
            <a:pPr marL="0" indent="0">
              <a:buNone/>
            </a:pPr>
            <a:r>
              <a:rPr lang="en-IN" b="1" dirty="0"/>
              <a:t>Storage</a:t>
            </a:r>
          </a:p>
          <a:p>
            <a:r>
              <a:rPr lang="en-IN" dirty="0"/>
              <a:t>Such a large amount of data is difficult to store and manage by organizations without appropriate tools and technologies</a:t>
            </a:r>
            <a:r>
              <a:rPr lang="en-IN" dirty="0" smtClean="0"/>
              <a:t>.</a:t>
            </a:r>
          </a:p>
          <a:p>
            <a:pPr marL="0" indent="0">
              <a:buNone/>
            </a:pPr>
            <a:r>
              <a:rPr lang="en-IN" b="1" dirty="0"/>
              <a:t>Syncing Across Data Sources</a:t>
            </a:r>
          </a:p>
          <a:p>
            <a:r>
              <a:rPr lang="en-IN" dirty="0"/>
              <a:t>This implies that when organizations import data from different sources the data from one source might not be up to date as compared to the data from another source.</a:t>
            </a:r>
          </a:p>
        </p:txBody>
      </p:sp>
    </p:spTree>
    <p:extLst>
      <p:ext uri="{BB962C8B-B14F-4D97-AF65-F5344CB8AC3E}">
        <p14:creationId xmlns:p14="http://schemas.microsoft.com/office/powerpoint/2010/main" val="145283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991944"/>
          </a:xfrm>
        </p:spPr>
        <p:txBody>
          <a:bodyPr>
            <a:normAutofit fontScale="92500"/>
          </a:bodyPr>
          <a:lstStyle/>
          <a:p>
            <a:pPr marL="0" indent="0">
              <a:buNone/>
            </a:pPr>
            <a:r>
              <a:rPr lang="en-IN" b="1" dirty="0"/>
              <a:t>Security</a:t>
            </a:r>
          </a:p>
          <a:p>
            <a:r>
              <a:rPr lang="en-IN" dirty="0"/>
              <a:t>Large amounts of data in organizations can easily become a target for advanced persistent threats, so here lies another challenge for organizations to keep their data secure by proper authentication, data encryption, etc</a:t>
            </a:r>
            <a:r>
              <a:rPr lang="en-IN" dirty="0" smtClean="0"/>
              <a:t>.</a:t>
            </a:r>
          </a:p>
          <a:p>
            <a:pPr marL="0" indent="0">
              <a:buNone/>
            </a:pPr>
            <a:r>
              <a:rPr lang="en-IN" b="1" dirty="0"/>
              <a:t>Unreliable Data</a:t>
            </a:r>
            <a:endParaRPr lang="en-IN" dirty="0"/>
          </a:p>
          <a:p>
            <a:r>
              <a:rPr lang="en-IN" dirty="0"/>
              <a:t>We can’t deny the fact that big data can’t be 100 percent accurate. It might contain redundant or incomplete data, along with contradictions.</a:t>
            </a:r>
          </a:p>
          <a:p>
            <a:pPr marL="0" indent="0">
              <a:buNone/>
            </a:pPr>
            <a:r>
              <a:rPr lang="en-IN" b="1" dirty="0"/>
              <a:t>Miscellaneous Challenges</a:t>
            </a:r>
            <a:endParaRPr lang="en-IN" dirty="0"/>
          </a:p>
          <a:p>
            <a:r>
              <a:rPr lang="en-IN" dirty="0"/>
              <a:t>These are some other challenges that come forward while dealing with big data, like the integration of data, skill and talent availability, solution expenses, and processing a large amount of data in time and with accuracy so that the data is available for data consumers whenever they need it.</a:t>
            </a:r>
          </a:p>
          <a:p>
            <a:endParaRPr lang="en-IN" dirty="0"/>
          </a:p>
        </p:txBody>
      </p:sp>
    </p:spTree>
    <p:extLst>
      <p:ext uri="{BB962C8B-B14F-4D97-AF65-F5344CB8AC3E}">
        <p14:creationId xmlns:p14="http://schemas.microsoft.com/office/powerpoint/2010/main" val="9032361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Big Data Frameworks</a:t>
            </a:r>
            <a:br>
              <a:rPr lang="en-IN" dirty="0"/>
            </a:br>
            <a:endParaRPr lang="en-IN" dirty="0"/>
          </a:p>
        </p:txBody>
      </p:sp>
      <p:sp>
        <p:nvSpPr>
          <p:cNvPr id="3" name="Content Placeholder 2"/>
          <p:cNvSpPr>
            <a:spLocks noGrp="1"/>
          </p:cNvSpPr>
          <p:nvPr>
            <p:ph idx="1"/>
          </p:nvPr>
        </p:nvSpPr>
        <p:spPr/>
        <p:txBody>
          <a:bodyPr/>
          <a:lstStyle/>
          <a:p>
            <a:r>
              <a:rPr lang="en-IN" dirty="0" smtClean="0"/>
              <a:t>Apache </a:t>
            </a:r>
            <a:r>
              <a:rPr lang="en-IN" dirty="0"/>
              <a:t>Hadoop is a framework that allows parallel data processing and distributed data storage.</a:t>
            </a:r>
          </a:p>
          <a:p>
            <a:r>
              <a:rPr lang="en-IN" dirty="0"/>
              <a:t>Apache Spark is a general-purpose distributed data processing framework.</a:t>
            </a:r>
          </a:p>
          <a:p>
            <a:r>
              <a:rPr lang="en-IN" dirty="0"/>
              <a:t>Apache Kafka is a stream processing platform.</a:t>
            </a:r>
          </a:p>
          <a:p>
            <a:r>
              <a:rPr lang="en-IN" dirty="0"/>
              <a:t>Apache Cassandra is a distributed NoSQL database management system.</a:t>
            </a:r>
          </a:p>
        </p:txBody>
      </p:sp>
    </p:spTree>
    <p:extLst>
      <p:ext uri="{BB962C8B-B14F-4D97-AF65-F5344CB8AC3E}">
        <p14:creationId xmlns:p14="http://schemas.microsoft.com/office/powerpoint/2010/main" val="5651601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Big Data Technologies</a:t>
            </a:r>
            <a:endParaRPr lang="en-IN" dirty="0"/>
          </a:p>
        </p:txBody>
      </p:sp>
      <p:sp>
        <p:nvSpPr>
          <p:cNvPr id="3" name="Content Placeholder 2"/>
          <p:cNvSpPr>
            <a:spLocks noGrp="1"/>
          </p:cNvSpPr>
          <p:nvPr>
            <p:ph idx="1"/>
          </p:nvPr>
        </p:nvSpPr>
        <p:spPr/>
        <p:txBody>
          <a:bodyPr>
            <a:normAutofit/>
          </a:bodyPr>
          <a:lstStyle/>
          <a:p>
            <a:pPr lvl="1"/>
            <a:r>
              <a:rPr lang="en-IN" dirty="0" smtClean="0"/>
              <a:t>Operational </a:t>
            </a:r>
            <a:r>
              <a:rPr lang="en-IN" dirty="0"/>
              <a:t>Big Data: comprises of data on systems such as MongoDB, Apache Cassandra, or </a:t>
            </a:r>
            <a:r>
              <a:rPr lang="en-IN" dirty="0" err="1"/>
              <a:t>CouchDB</a:t>
            </a:r>
            <a:r>
              <a:rPr lang="en-IN" dirty="0"/>
              <a:t>, which offer equipped capabilities in real-time for large data operations.</a:t>
            </a:r>
          </a:p>
          <a:p>
            <a:pPr lvl="1"/>
            <a:r>
              <a:rPr lang="en-IN" dirty="0"/>
              <a:t>Analytical Big Data: comprises systems such as MapReduce, </a:t>
            </a:r>
            <a:r>
              <a:rPr lang="en-IN" dirty="0" err="1"/>
              <a:t>BigQuery</a:t>
            </a:r>
            <a:r>
              <a:rPr lang="en-IN" dirty="0"/>
              <a:t>, Apache Spark, or Massively Parallel Processing (MPP) database, which offer analytical competence to process complex analysis on large datasets.</a:t>
            </a:r>
          </a:p>
        </p:txBody>
      </p:sp>
    </p:spTree>
    <p:extLst>
      <p:ext uri="{BB962C8B-B14F-4D97-AF65-F5344CB8AC3E}">
        <p14:creationId xmlns:p14="http://schemas.microsoft.com/office/powerpoint/2010/main" val="40010517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NoSQL database</a:t>
            </a:r>
            <a:r>
              <a:rPr lang="en-IN" dirty="0"/>
              <a:t/>
            </a:r>
            <a:br>
              <a:rPr lang="en-IN" dirty="0"/>
            </a:br>
            <a:endParaRPr lang="en-IN" dirty="0"/>
          </a:p>
        </p:txBody>
      </p:sp>
      <p:sp>
        <p:nvSpPr>
          <p:cNvPr id="3" name="Content Placeholder 2"/>
          <p:cNvSpPr>
            <a:spLocks noGrp="1"/>
          </p:cNvSpPr>
          <p:nvPr>
            <p:ph idx="1"/>
          </p:nvPr>
        </p:nvSpPr>
        <p:spPr/>
        <p:txBody>
          <a:bodyPr/>
          <a:lstStyle/>
          <a:p>
            <a:r>
              <a:rPr lang="en-IN" dirty="0" smtClean="0"/>
              <a:t>When </a:t>
            </a:r>
            <a:r>
              <a:rPr lang="en-IN" dirty="0"/>
              <a:t>people use the term “NoSQL database”, they typically use it to refer to any non-relational database. Some say the term “NoSQL” stands for “non SQL” while others say it stands for “not only SQL”. Either way, most agree that NoSQL databases are databases that store data in a format other than relational tables.</a:t>
            </a:r>
          </a:p>
        </p:txBody>
      </p:sp>
    </p:spTree>
    <p:extLst>
      <p:ext uri="{BB962C8B-B14F-4D97-AF65-F5344CB8AC3E}">
        <p14:creationId xmlns:p14="http://schemas.microsoft.com/office/powerpoint/2010/main" val="2711844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78897475"/>
              </p:ext>
            </p:extLst>
          </p:nvPr>
        </p:nvGraphicFramePr>
        <p:xfrm>
          <a:off x="251520" y="332655"/>
          <a:ext cx="8712968" cy="6201666"/>
        </p:xfrm>
        <a:graphic>
          <a:graphicData uri="http://schemas.openxmlformats.org/drawingml/2006/table">
            <a:tbl>
              <a:tblPr>
                <a:tableStyleId>{9DCAF9ED-07DC-4A11-8D7F-57B35C25682E}</a:tableStyleId>
              </a:tblPr>
              <a:tblGrid>
                <a:gridCol w="3816424"/>
                <a:gridCol w="4896544"/>
              </a:tblGrid>
              <a:tr h="236648">
                <a:tc>
                  <a:txBody>
                    <a:bodyPr/>
                    <a:lstStyle/>
                    <a:p>
                      <a:pPr algn="l" fontAlgn="t"/>
                      <a:r>
                        <a:rPr lang="en-IN" sz="1800" dirty="0">
                          <a:effectLst/>
                        </a:rPr>
                        <a:t>It generates data after the happening of an event.</a:t>
                      </a:r>
                      <a:endParaRPr lang="en-IN" sz="1800" dirty="0">
                        <a:solidFill>
                          <a:srgbClr val="333333"/>
                        </a:solidFill>
                        <a:effectLst/>
                        <a:latin typeface="inter-regular"/>
                      </a:endParaRPr>
                    </a:p>
                  </a:txBody>
                  <a:tcPr marL="20043" marR="20043" marT="20043" marB="20043"/>
                </a:tc>
                <a:tc>
                  <a:txBody>
                    <a:bodyPr/>
                    <a:lstStyle/>
                    <a:p>
                      <a:pPr algn="l" fontAlgn="t"/>
                      <a:r>
                        <a:rPr lang="en-IN" sz="1800" dirty="0">
                          <a:effectLst/>
                        </a:rPr>
                        <a:t>It generates data every second.</a:t>
                      </a:r>
                      <a:endParaRPr lang="en-IN" sz="1800" dirty="0">
                        <a:solidFill>
                          <a:srgbClr val="333333"/>
                        </a:solidFill>
                        <a:effectLst/>
                        <a:latin typeface="inter-regular"/>
                      </a:endParaRPr>
                    </a:p>
                  </a:txBody>
                  <a:tcPr marL="20043" marR="20043" marT="20043" marB="20043"/>
                </a:tc>
              </a:tr>
              <a:tr h="236648">
                <a:tc>
                  <a:txBody>
                    <a:bodyPr/>
                    <a:lstStyle/>
                    <a:p>
                      <a:pPr algn="l" fontAlgn="t"/>
                      <a:r>
                        <a:rPr lang="en-IN" sz="1800" dirty="0">
                          <a:effectLst/>
                        </a:rPr>
                        <a:t>It is typically processed in batches.</a:t>
                      </a:r>
                      <a:endParaRPr lang="en-IN" sz="1800" dirty="0">
                        <a:solidFill>
                          <a:srgbClr val="333333"/>
                        </a:solidFill>
                        <a:effectLst/>
                        <a:latin typeface="inter-regular"/>
                      </a:endParaRPr>
                    </a:p>
                  </a:txBody>
                  <a:tcPr marL="20043" marR="20043" marT="20043" marB="20043"/>
                </a:tc>
                <a:tc>
                  <a:txBody>
                    <a:bodyPr/>
                    <a:lstStyle/>
                    <a:p>
                      <a:pPr algn="l" fontAlgn="t"/>
                      <a:r>
                        <a:rPr lang="en-IN" sz="1800" dirty="0">
                          <a:effectLst/>
                        </a:rPr>
                        <a:t>It is developed and processed in real-time.</a:t>
                      </a:r>
                      <a:endParaRPr lang="en-IN" sz="1800" dirty="0">
                        <a:solidFill>
                          <a:srgbClr val="333333"/>
                        </a:solidFill>
                        <a:effectLst/>
                        <a:latin typeface="inter-regular"/>
                      </a:endParaRPr>
                    </a:p>
                  </a:txBody>
                  <a:tcPr marL="20043" marR="20043" marT="20043" marB="20043"/>
                </a:tc>
              </a:tr>
              <a:tr h="329251">
                <a:tc>
                  <a:txBody>
                    <a:bodyPr/>
                    <a:lstStyle/>
                    <a:p>
                      <a:pPr algn="l" fontAlgn="t"/>
                      <a:r>
                        <a:rPr lang="en-IN" sz="1800" dirty="0">
                          <a:effectLst/>
                        </a:rPr>
                        <a:t>It is limited in its value and insights.</a:t>
                      </a:r>
                      <a:endParaRPr lang="en-IN" sz="1800" dirty="0">
                        <a:solidFill>
                          <a:srgbClr val="333333"/>
                        </a:solidFill>
                        <a:effectLst/>
                        <a:latin typeface="inter-regular"/>
                      </a:endParaRPr>
                    </a:p>
                  </a:txBody>
                  <a:tcPr marL="20043" marR="20043" marT="20043" marB="20043"/>
                </a:tc>
                <a:tc>
                  <a:txBody>
                    <a:bodyPr/>
                    <a:lstStyle/>
                    <a:p>
                      <a:pPr algn="l" fontAlgn="t"/>
                      <a:r>
                        <a:rPr lang="en-IN" sz="1800" dirty="0">
                          <a:effectLst/>
                        </a:rPr>
                        <a:t>It provides valuable insights and patterns for good decision-making.</a:t>
                      </a:r>
                      <a:endParaRPr lang="en-IN" sz="1800" dirty="0">
                        <a:solidFill>
                          <a:srgbClr val="333333"/>
                        </a:solidFill>
                        <a:effectLst/>
                        <a:latin typeface="inter-regular"/>
                      </a:endParaRPr>
                    </a:p>
                  </a:txBody>
                  <a:tcPr marL="20043" marR="20043" marT="20043" marB="20043"/>
                </a:tc>
              </a:tr>
              <a:tr h="421852">
                <a:tc>
                  <a:txBody>
                    <a:bodyPr/>
                    <a:lstStyle/>
                    <a:p>
                      <a:pPr algn="l" fontAlgn="t"/>
                      <a:r>
                        <a:rPr lang="en-IN" sz="1800" dirty="0">
                          <a:effectLst/>
                        </a:rPr>
                        <a:t>It contains reliable and accurate data.</a:t>
                      </a:r>
                      <a:endParaRPr lang="en-IN" sz="1800" dirty="0">
                        <a:solidFill>
                          <a:srgbClr val="333333"/>
                        </a:solidFill>
                        <a:effectLst/>
                        <a:latin typeface="inter-regular"/>
                      </a:endParaRPr>
                    </a:p>
                  </a:txBody>
                  <a:tcPr marL="20043" marR="20043" marT="20043" marB="20043"/>
                </a:tc>
                <a:tc>
                  <a:txBody>
                    <a:bodyPr/>
                    <a:lstStyle/>
                    <a:p>
                      <a:pPr algn="l" fontAlgn="t"/>
                      <a:r>
                        <a:rPr lang="en-IN" sz="1800" dirty="0">
                          <a:effectLst/>
                        </a:rPr>
                        <a:t>It may contain unreliable, inconsistent, or inaccurate data because of its size and complexity.</a:t>
                      </a:r>
                      <a:endParaRPr lang="en-IN" sz="1800" dirty="0">
                        <a:solidFill>
                          <a:srgbClr val="333333"/>
                        </a:solidFill>
                        <a:effectLst/>
                        <a:latin typeface="inter-regular"/>
                      </a:endParaRPr>
                    </a:p>
                  </a:txBody>
                  <a:tcPr marL="20043" marR="20043" marT="20043" marB="20043"/>
                </a:tc>
              </a:tr>
              <a:tr h="236648">
                <a:tc>
                  <a:txBody>
                    <a:bodyPr/>
                    <a:lstStyle/>
                    <a:p>
                      <a:pPr algn="l" fontAlgn="t"/>
                      <a:r>
                        <a:rPr lang="en-IN" sz="1800" dirty="0">
                          <a:effectLst/>
                        </a:rPr>
                        <a:t>It is used for simple and small business processes.</a:t>
                      </a:r>
                      <a:endParaRPr lang="en-IN" sz="1800" dirty="0">
                        <a:solidFill>
                          <a:srgbClr val="333333"/>
                        </a:solidFill>
                        <a:effectLst/>
                        <a:latin typeface="inter-regular"/>
                      </a:endParaRPr>
                    </a:p>
                  </a:txBody>
                  <a:tcPr marL="20043" marR="20043" marT="20043" marB="20043"/>
                </a:tc>
                <a:tc>
                  <a:txBody>
                    <a:bodyPr/>
                    <a:lstStyle/>
                    <a:p>
                      <a:pPr algn="l" fontAlgn="t"/>
                      <a:r>
                        <a:rPr lang="en-IN" sz="1800" dirty="0">
                          <a:effectLst/>
                        </a:rPr>
                        <a:t>It is used for complex and big business processes.</a:t>
                      </a:r>
                      <a:endParaRPr lang="en-IN" sz="1800" dirty="0">
                        <a:solidFill>
                          <a:srgbClr val="333333"/>
                        </a:solidFill>
                        <a:effectLst/>
                        <a:latin typeface="inter-regular"/>
                      </a:endParaRPr>
                    </a:p>
                  </a:txBody>
                  <a:tcPr marL="20043" marR="20043" marT="20043" marB="20043"/>
                </a:tc>
              </a:tr>
              <a:tr h="236648">
                <a:tc>
                  <a:txBody>
                    <a:bodyPr/>
                    <a:lstStyle/>
                    <a:p>
                      <a:pPr algn="l" fontAlgn="t"/>
                      <a:r>
                        <a:rPr lang="en-IN" sz="1800" dirty="0">
                          <a:effectLst/>
                        </a:rPr>
                        <a:t>It does not provide in-depth insights.</a:t>
                      </a:r>
                      <a:endParaRPr lang="en-IN" sz="1800" dirty="0">
                        <a:solidFill>
                          <a:srgbClr val="333333"/>
                        </a:solidFill>
                        <a:effectLst/>
                        <a:latin typeface="inter-regular"/>
                      </a:endParaRPr>
                    </a:p>
                  </a:txBody>
                  <a:tcPr marL="20043" marR="20043" marT="20043" marB="20043"/>
                </a:tc>
                <a:tc>
                  <a:txBody>
                    <a:bodyPr/>
                    <a:lstStyle/>
                    <a:p>
                      <a:pPr algn="l" fontAlgn="t"/>
                      <a:r>
                        <a:rPr lang="en-IN" sz="1800" dirty="0">
                          <a:effectLst/>
                        </a:rPr>
                        <a:t>It provides in-depth insights.</a:t>
                      </a:r>
                      <a:endParaRPr lang="en-IN" sz="1800" dirty="0">
                        <a:solidFill>
                          <a:srgbClr val="333333"/>
                        </a:solidFill>
                        <a:effectLst/>
                        <a:latin typeface="inter-regular"/>
                      </a:endParaRPr>
                    </a:p>
                  </a:txBody>
                  <a:tcPr marL="20043" marR="20043" marT="20043" marB="20043"/>
                </a:tc>
              </a:tr>
              <a:tr h="329251">
                <a:tc>
                  <a:txBody>
                    <a:bodyPr/>
                    <a:lstStyle/>
                    <a:p>
                      <a:pPr algn="l" fontAlgn="t"/>
                      <a:r>
                        <a:rPr lang="en-IN" sz="1800" dirty="0">
                          <a:effectLst/>
                        </a:rPr>
                        <a:t>It is easy to secure and protect than big data because of its small size and simplicity.</a:t>
                      </a:r>
                      <a:endParaRPr lang="en-IN" sz="1800" dirty="0">
                        <a:solidFill>
                          <a:srgbClr val="333333"/>
                        </a:solidFill>
                        <a:effectLst/>
                        <a:latin typeface="inter-regular"/>
                      </a:endParaRPr>
                    </a:p>
                  </a:txBody>
                  <a:tcPr marL="20043" marR="20043" marT="20043" marB="20043"/>
                </a:tc>
                <a:tc>
                  <a:txBody>
                    <a:bodyPr/>
                    <a:lstStyle/>
                    <a:p>
                      <a:pPr algn="l" fontAlgn="t"/>
                      <a:r>
                        <a:rPr lang="en-IN" sz="1800" dirty="0">
                          <a:effectLst/>
                        </a:rPr>
                        <a:t>It is harder to secure and protect than traditional data because of its size and complexity.</a:t>
                      </a:r>
                      <a:endParaRPr lang="en-IN" sz="1800" dirty="0">
                        <a:solidFill>
                          <a:srgbClr val="333333"/>
                        </a:solidFill>
                        <a:effectLst/>
                        <a:latin typeface="inter-regular"/>
                      </a:endParaRPr>
                    </a:p>
                  </a:txBody>
                  <a:tcPr marL="20043" marR="20043" marT="20043" marB="20043"/>
                </a:tc>
              </a:tr>
              <a:tr h="236648">
                <a:tc>
                  <a:txBody>
                    <a:bodyPr/>
                    <a:lstStyle/>
                    <a:p>
                      <a:pPr algn="l" fontAlgn="t"/>
                      <a:r>
                        <a:rPr lang="en-IN" sz="1800" dirty="0">
                          <a:effectLst/>
                        </a:rPr>
                        <a:t>It requires less time and money to store traditional data.</a:t>
                      </a:r>
                      <a:endParaRPr lang="en-IN" sz="1800" dirty="0">
                        <a:solidFill>
                          <a:srgbClr val="333333"/>
                        </a:solidFill>
                        <a:effectLst/>
                        <a:latin typeface="inter-regular"/>
                      </a:endParaRPr>
                    </a:p>
                  </a:txBody>
                  <a:tcPr marL="20043" marR="20043" marT="20043" marB="20043"/>
                </a:tc>
                <a:tc>
                  <a:txBody>
                    <a:bodyPr/>
                    <a:lstStyle/>
                    <a:p>
                      <a:pPr algn="l" fontAlgn="t"/>
                      <a:r>
                        <a:rPr lang="en-IN" sz="1800" dirty="0">
                          <a:effectLst/>
                        </a:rPr>
                        <a:t>It requires more time and money to store big data.</a:t>
                      </a:r>
                      <a:endParaRPr lang="en-IN" sz="1800" dirty="0">
                        <a:solidFill>
                          <a:srgbClr val="333333"/>
                        </a:solidFill>
                        <a:effectLst/>
                        <a:latin typeface="inter-regular"/>
                      </a:endParaRPr>
                    </a:p>
                  </a:txBody>
                  <a:tcPr marL="20043" marR="20043" marT="20043" marB="20043"/>
                </a:tc>
              </a:tr>
              <a:tr h="247030">
                <a:tc>
                  <a:txBody>
                    <a:bodyPr/>
                    <a:lstStyle/>
                    <a:p>
                      <a:pPr algn="l" fontAlgn="t"/>
                      <a:r>
                        <a:rPr lang="en-IN" sz="1800" dirty="0">
                          <a:effectLst/>
                        </a:rPr>
                        <a:t>It can be stored on a single computer or server.</a:t>
                      </a:r>
                      <a:endParaRPr lang="en-IN" sz="1800" dirty="0">
                        <a:solidFill>
                          <a:srgbClr val="333333"/>
                        </a:solidFill>
                        <a:effectLst/>
                        <a:latin typeface="inter-regular"/>
                      </a:endParaRPr>
                    </a:p>
                  </a:txBody>
                  <a:tcPr marL="20043" marR="20043" marT="20043" marB="20043"/>
                </a:tc>
                <a:tc>
                  <a:txBody>
                    <a:bodyPr/>
                    <a:lstStyle/>
                    <a:p>
                      <a:pPr algn="l" fontAlgn="t"/>
                      <a:r>
                        <a:rPr lang="en-IN" sz="1800" dirty="0">
                          <a:effectLst/>
                        </a:rPr>
                        <a:t>It requires distributed storage across numerous systems.</a:t>
                      </a:r>
                      <a:endParaRPr lang="en-IN" sz="1800" dirty="0">
                        <a:solidFill>
                          <a:srgbClr val="333333"/>
                        </a:solidFill>
                        <a:effectLst/>
                        <a:latin typeface="inter-regular"/>
                      </a:endParaRPr>
                    </a:p>
                  </a:txBody>
                  <a:tcPr marL="20043" marR="20043" marT="20043" marB="20043"/>
                </a:tc>
              </a:tr>
              <a:tr h="236648">
                <a:tc>
                  <a:txBody>
                    <a:bodyPr/>
                    <a:lstStyle/>
                    <a:p>
                      <a:pPr algn="l" fontAlgn="t"/>
                      <a:r>
                        <a:rPr lang="en-IN" sz="1800" dirty="0">
                          <a:effectLst/>
                        </a:rPr>
                        <a:t>It is less efficient than big data.</a:t>
                      </a:r>
                      <a:endParaRPr lang="en-IN" sz="1800" dirty="0">
                        <a:solidFill>
                          <a:srgbClr val="333333"/>
                        </a:solidFill>
                        <a:effectLst/>
                        <a:latin typeface="inter-regular"/>
                      </a:endParaRPr>
                    </a:p>
                  </a:txBody>
                  <a:tcPr marL="20043" marR="20043" marT="20043" marB="20043"/>
                </a:tc>
                <a:tc>
                  <a:txBody>
                    <a:bodyPr/>
                    <a:lstStyle/>
                    <a:p>
                      <a:pPr algn="l" fontAlgn="t"/>
                      <a:r>
                        <a:rPr lang="en-IN" sz="1800" dirty="0">
                          <a:effectLst/>
                        </a:rPr>
                        <a:t>It is more efficient than traditional data.</a:t>
                      </a:r>
                      <a:endParaRPr lang="en-IN" sz="1800" dirty="0">
                        <a:solidFill>
                          <a:srgbClr val="333333"/>
                        </a:solidFill>
                        <a:effectLst/>
                        <a:latin typeface="inter-regular"/>
                      </a:endParaRPr>
                    </a:p>
                  </a:txBody>
                  <a:tcPr marL="20043" marR="20043" marT="20043" marB="20043"/>
                </a:tc>
              </a:tr>
              <a:tr h="329251">
                <a:tc>
                  <a:txBody>
                    <a:bodyPr/>
                    <a:lstStyle/>
                    <a:p>
                      <a:pPr algn="l" fontAlgn="t"/>
                      <a:r>
                        <a:rPr lang="en-IN" sz="1800">
                          <a:effectLst/>
                        </a:rPr>
                        <a:t>It can be managed in a centralized structure easily.</a:t>
                      </a:r>
                      <a:endParaRPr lang="en-IN" sz="1800">
                        <a:solidFill>
                          <a:srgbClr val="333333"/>
                        </a:solidFill>
                        <a:effectLst/>
                        <a:latin typeface="inter-regular"/>
                      </a:endParaRPr>
                    </a:p>
                  </a:txBody>
                  <a:tcPr marL="20043" marR="20043" marT="20043" marB="20043"/>
                </a:tc>
                <a:tc>
                  <a:txBody>
                    <a:bodyPr/>
                    <a:lstStyle/>
                    <a:p>
                      <a:pPr algn="l" fontAlgn="t"/>
                      <a:r>
                        <a:rPr lang="en-IN" sz="1800" dirty="0">
                          <a:effectLst/>
                        </a:rPr>
                        <a:t>It requires a decentralized infrastructure to manage the data.</a:t>
                      </a:r>
                      <a:endParaRPr lang="en-IN" sz="1800" dirty="0">
                        <a:solidFill>
                          <a:srgbClr val="333333"/>
                        </a:solidFill>
                        <a:effectLst/>
                        <a:latin typeface="inter-regular"/>
                      </a:endParaRPr>
                    </a:p>
                  </a:txBody>
                  <a:tcPr marL="20043" marR="20043" marT="20043" marB="20043"/>
                </a:tc>
              </a:tr>
            </a:tbl>
          </a:graphicData>
        </a:graphic>
      </p:graphicFrame>
    </p:spTree>
    <p:extLst>
      <p:ext uri="{BB962C8B-B14F-4D97-AF65-F5344CB8AC3E}">
        <p14:creationId xmlns:p14="http://schemas.microsoft.com/office/powerpoint/2010/main" val="2902959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MongoDB</a:t>
            </a:r>
            <a:br>
              <a:rPr lang="en-IN" dirty="0"/>
            </a:br>
            <a:endParaRPr lang="en-IN" dirty="0"/>
          </a:p>
        </p:txBody>
      </p:sp>
      <p:sp>
        <p:nvSpPr>
          <p:cNvPr id="3" name="Content Placeholder 2"/>
          <p:cNvSpPr>
            <a:spLocks noGrp="1"/>
          </p:cNvSpPr>
          <p:nvPr>
            <p:ph idx="1"/>
          </p:nvPr>
        </p:nvSpPr>
        <p:spPr>
          <a:xfrm>
            <a:off x="457200" y="1412776"/>
            <a:ext cx="8229600" cy="4911824"/>
          </a:xfrm>
        </p:spPr>
        <p:txBody>
          <a:bodyPr>
            <a:normAutofit fontScale="92500" lnSpcReduction="10000"/>
          </a:bodyPr>
          <a:lstStyle/>
          <a:p>
            <a:r>
              <a:rPr lang="en-IN" dirty="0"/>
              <a:t>As a definition, MongoDB is an open-source database that uses a document-oriented data model and a non-structured query language. It is one of the most </a:t>
            </a:r>
            <a:r>
              <a:rPr lang="en-IN" dirty="0" smtClean="0"/>
              <a:t>powerful </a:t>
            </a:r>
            <a:r>
              <a:rPr lang="en-IN" dirty="0"/>
              <a:t>NoSQL systems and databases around, today</a:t>
            </a:r>
            <a:r>
              <a:rPr lang="en-IN" dirty="0" smtClean="0"/>
              <a:t>.</a:t>
            </a:r>
          </a:p>
          <a:p>
            <a:r>
              <a:rPr lang="en-IN" dirty="0" smtClean="0"/>
              <a:t>Example </a:t>
            </a:r>
            <a:r>
              <a:rPr lang="en-IN" dirty="0"/>
              <a:t>of a document database in MongoDB</a:t>
            </a:r>
          </a:p>
          <a:p>
            <a:pPr marL="640080" lvl="2" indent="0">
              <a:buNone/>
            </a:pPr>
            <a:r>
              <a:rPr lang="en-IN" dirty="0" smtClean="0"/>
              <a:t>{_</a:t>
            </a:r>
            <a:r>
              <a:rPr lang="en-IN" dirty="0"/>
              <a:t>id: </a:t>
            </a:r>
          </a:p>
          <a:p>
            <a:pPr marL="640080" lvl="2" indent="0">
              <a:buNone/>
            </a:pPr>
            <a:r>
              <a:rPr lang="en-IN" dirty="0"/>
              <a:t>name: “Thomson”,</a:t>
            </a:r>
          </a:p>
          <a:p>
            <a:pPr marL="640080" lvl="2" indent="0">
              <a:buNone/>
            </a:pPr>
            <a:r>
              <a:rPr lang="en-IN" dirty="0"/>
              <a:t>Age: 22,</a:t>
            </a:r>
          </a:p>
          <a:p>
            <a:pPr marL="640080" lvl="2" indent="0">
              <a:buNone/>
            </a:pPr>
            <a:r>
              <a:rPr lang="en-IN" dirty="0"/>
              <a:t>Address: {{street: “124 church street”,</a:t>
            </a:r>
          </a:p>
          <a:p>
            <a:pPr marL="640080" lvl="2" indent="0">
              <a:buNone/>
            </a:pPr>
            <a:r>
              <a:rPr lang="en-IN" dirty="0"/>
              <a:t>           city: “</a:t>
            </a:r>
            <a:r>
              <a:rPr lang="en-IN" dirty="0" err="1"/>
              <a:t>brooklyn</a:t>
            </a:r>
            <a:r>
              <a:rPr lang="en-IN" dirty="0"/>
              <a:t>”,</a:t>
            </a:r>
          </a:p>
          <a:p>
            <a:pPr marL="640080" lvl="2" indent="0">
              <a:buNone/>
            </a:pPr>
            <a:r>
              <a:rPr lang="en-IN" dirty="0"/>
              <a:t>           state: “NY”,</a:t>
            </a:r>
          </a:p>
          <a:p>
            <a:pPr marL="640080" lvl="2" indent="0">
              <a:buNone/>
            </a:pPr>
            <a:r>
              <a:rPr lang="en-IN" dirty="0"/>
              <a:t>           zip: “13400”,</a:t>
            </a:r>
          </a:p>
          <a:p>
            <a:pPr marL="640080" lvl="2" indent="0">
              <a:buNone/>
            </a:pPr>
            <a:r>
              <a:rPr lang="en-IN" dirty="0"/>
              <a:t>           country: “US”}}</a:t>
            </a:r>
          </a:p>
          <a:p>
            <a:pPr marL="640080" lvl="2" indent="0">
              <a:buNone/>
            </a:pPr>
            <a:r>
              <a:rPr lang="en-IN" dirty="0"/>
              <a:t>}</a:t>
            </a:r>
          </a:p>
        </p:txBody>
      </p:sp>
    </p:spTree>
    <p:extLst>
      <p:ext uri="{BB962C8B-B14F-4D97-AF65-F5344CB8AC3E}">
        <p14:creationId xmlns:p14="http://schemas.microsoft.com/office/powerpoint/2010/main" val="22112642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R Programming</a:t>
            </a:r>
            <a:br>
              <a:rPr lang="en-IN" dirty="0"/>
            </a:br>
            <a:endParaRPr lang="en-IN" dirty="0"/>
          </a:p>
        </p:txBody>
      </p:sp>
      <p:sp>
        <p:nvSpPr>
          <p:cNvPr id="3" name="Content Placeholder 2"/>
          <p:cNvSpPr>
            <a:spLocks noGrp="1"/>
          </p:cNvSpPr>
          <p:nvPr>
            <p:ph idx="1"/>
          </p:nvPr>
        </p:nvSpPr>
        <p:spPr/>
        <p:txBody>
          <a:bodyPr/>
          <a:lstStyle/>
          <a:p>
            <a:r>
              <a:rPr lang="en-IN" dirty="0" smtClean="0"/>
              <a:t>R </a:t>
            </a:r>
            <a:r>
              <a:rPr lang="en-IN" dirty="0"/>
              <a:t>is an open-source programming language and is one of the most comprehensive statistical analysis languages.</a:t>
            </a:r>
          </a:p>
        </p:txBody>
      </p:sp>
    </p:spTree>
    <p:extLst>
      <p:ext uri="{BB962C8B-B14F-4D97-AF65-F5344CB8AC3E}">
        <p14:creationId xmlns:p14="http://schemas.microsoft.com/office/powerpoint/2010/main" val="894349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Warehouse</a:t>
            </a:r>
          </a:p>
        </p:txBody>
      </p:sp>
      <p:sp>
        <p:nvSpPr>
          <p:cNvPr id="3" name="Content Placeholder 2"/>
          <p:cNvSpPr>
            <a:spLocks noGrp="1"/>
          </p:cNvSpPr>
          <p:nvPr>
            <p:ph idx="1"/>
          </p:nvPr>
        </p:nvSpPr>
        <p:spPr>
          <a:xfrm>
            <a:off x="395536" y="1844824"/>
            <a:ext cx="8229600" cy="4517856"/>
          </a:xfrm>
        </p:spPr>
        <p:txBody>
          <a:bodyPr>
            <a:normAutofit fontScale="77500" lnSpcReduction="20000"/>
          </a:bodyPr>
          <a:lstStyle/>
          <a:p>
            <a:r>
              <a:rPr lang="en-IN" dirty="0"/>
              <a:t>Consider a multinational company with branches in India, Australia, and Japan.</a:t>
            </a:r>
          </a:p>
          <a:p>
            <a:endParaRPr lang="en-IN" dirty="0"/>
          </a:p>
          <a:p>
            <a:r>
              <a:rPr lang="en-IN" dirty="0"/>
              <a:t>Each branch maintains its own Local Database where all customer data is stored. These </a:t>
            </a:r>
            <a:r>
              <a:rPr lang="en-IN" dirty="0" smtClean="0"/>
              <a:t> databases </a:t>
            </a:r>
            <a:r>
              <a:rPr lang="en-IN" dirty="0"/>
              <a:t>typically use conventional RDBMS platforms like Oracle, MySQL, or SQL Server. Customer data is added to these databases on a daily basis.</a:t>
            </a:r>
          </a:p>
          <a:p>
            <a:endParaRPr lang="en-IN" dirty="0"/>
          </a:p>
          <a:p>
            <a:r>
              <a:rPr lang="en-IN" dirty="0"/>
              <a:t>Periodically, whether </a:t>
            </a:r>
            <a:r>
              <a:rPr lang="en-IN" dirty="0" smtClean="0"/>
              <a:t> quarterly</a:t>
            </a:r>
            <a:r>
              <a:rPr lang="en-IN" dirty="0"/>
              <a:t>, half-yearly, or yearly, the organization needs to </a:t>
            </a:r>
            <a:r>
              <a:rPr lang="en-IN" dirty="0" err="1"/>
              <a:t>analyze</a:t>
            </a:r>
            <a:r>
              <a:rPr lang="en-IN" dirty="0"/>
              <a:t> this accumulated data for business development purposes. Now, every quarterly, half-yearly or yearly basis, the organization wants to </a:t>
            </a:r>
            <a:r>
              <a:rPr lang="en-IN" dirty="0" err="1"/>
              <a:t>analyze</a:t>
            </a:r>
            <a:r>
              <a:rPr lang="en-IN" dirty="0"/>
              <a:t> this data for business development. </a:t>
            </a:r>
            <a:endParaRPr lang="en-IN" dirty="0" smtClean="0"/>
          </a:p>
          <a:p>
            <a:endParaRPr lang="en-IN" dirty="0" smtClean="0"/>
          </a:p>
          <a:p>
            <a:r>
              <a:rPr lang="en-IN" dirty="0" smtClean="0"/>
              <a:t>To </a:t>
            </a:r>
            <a:r>
              <a:rPr lang="en-IN" dirty="0"/>
              <a:t>do the same, the organization will collect all this data from multiple sources and then put it together in one place and this place is called “Data Warehouse</a:t>
            </a:r>
            <a:r>
              <a:rPr lang="en-IN" dirty="0" smtClean="0"/>
              <a:t>”.</a:t>
            </a:r>
            <a:endParaRPr lang="en-IN" dirty="0"/>
          </a:p>
        </p:txBody>
      </p:sp>
    </p:spTree>
    <p:extLst>
      <p:ext uri="{BB962C8B-B14F-4D97-AF65-F5344CB8AC3E}">
        <p14:creationId xmlns:p14="http://schemas.microsoft.com/office/powerpoint/2010/main" val="472453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847928"/>
          </a:xfrm>
        </p:spPr>
        <p:txBody>
          <a:bodyPr>
            <a:normAutofit lnSpcReduction="10000"/>
          </a:bodyPr>
          <a:lstStyle/>
          <a:p>
            <a:r>
              <a:rPr lang="en-IN" b="1" dirty="0"/>
              <a:t>Extraction: </a:t>
            </a:r>
            <a:r>
              <a:rPr lang="en-IN" dirty="0"/>
              <a:t>Data is extracted from diverse sources, such as databases, spreadsheets, cloud services, and APIs. This data can be structured (like relational databases) or unstructured (like social media feeds).</a:t>
            </a:r>
          </a:p>
          <a:p>
            <a:endParaRPr lang="en-IN" dirty="0"/>
          </a:p>
          <a:p>
            <a:r>
              <a:rPr lang="en-IN" b="1" dirty="0" smtClean="0"/>
              <a:t>Transformation</a:t>
            </a:r>
            <a:r>
              <a:rPr lang="en-IN" b="1" dirty="0"/>
              <a:t>:</a:t>
            </a:r>
            <a:r>
              <a:rPr lang="en-IN" dirty="0"/>
              <a:t> Data is cleansed, enriched, and transformed to meet specific business requirements. This involves data validation, aggregation, normalization, and sometimes even data imputation.</a:t>
            </a:r>
          </a:p>
          <a:p>
            <a:endParaRPr lang="en-IN" dirty="0"/>
          </a:p>
          <a:p>
            <a:r>
              <a:rPr lang="en-IN" b="1" dirty="0" smtClean="0"/>
              <a:t>Loading</a:t>
            </a:r>
            <a:r>
              <a:rPr lang="en-IN" b="1" dirty="0"/>
              <a:t>: </a:t>
            </a:r>
            <a:r>
              <a:rPr lang="en-IN" dirty="0"/>
              <a:t>The transformed data is loaded into a centralized data repository, which is typically a data warehouse or data lake. This step enables easy access and analysis.</a:t>
            </a:r>
            <a:endParaRPr lang="en-IN" dirty="0" smtClean="0"/>
          </a:p>
        </p:txBody>
      </p:sp>
    </p:spTree>
    <p:extLst>
      <p:ext uri="{BB962C8B-B14F-4D97-AF65-F5344CB8AC3E}">
        <p14:creationId xmlns:p14="http://schemas.microsoft.com/office/powerpoint/2010/main" val="13394624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17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0472" y="620688"/>
            <a:ext cx="8517992" cy="5500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97111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r>
              <a:rPr lang="en-IN" dirty="0"/>
              <a:t>Databases that are maintained locally and used for transactional purposes are called OLTP i.e. Online Transaction Processing. The day to day transactions will be stored here and updated immediately and that’s why we called them OLTP System</a:t>
            </a:r>
            <a:r>
              <a:rPr lang="en-IN" dirty="0" smtClean="0"/>
              <a:t>.</a:t>
            </a:r>
          </a:p>
          <a:p>
            <a:r>
              <a:rPr lang="en-IN" dirty="0" smtClean="0"/>
              <a:t>We </a:t>
            </a:r>
            <a:r>
              <a:rPr lang="en-IN" dirty="0"/>
              <a:t>use Traditional Databases, we have multiple tables and there are relationships, thus everything is systematically planned as per the database. We are not using this data for analytical purposes. Here, we can use classical RDMBS databases like Oracle, MySQL, SQL Server, etc.</a:t>
            </a:r>
          </a:p>
        </p:txBody>
      </p:sp>
    </p:spTree>
    <p:extLst>
      <p:ext uri="{BB962C8B-B14F-4D97-AF65-F5344CB8AC3E}">
        <p14:creationId xmlns:p14="http://schemas.microsoft.com/office/powerpoint/2010/main" val="8013726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smtClean="0"/>
              <a:t>We </a:t>
            </a:r>
            <a:r>
              <a:rPr lang="en-IN" dirty="0"/>
              <a:t>come to the Data Warehouse part, we use Teradata or Hadoop Systems, which are also a kind of database but the data in a </a:t>
            </a:r>
            <a:r>
              <a:rPr lang="en-IN" dirty="0" err="1"/>
              <a:t>DataWarehouse</a:t>
            </a:r>
            <a:r>
              <a:rPr lang="en-IN" dirty="0"/>
              <a:t> is usually utilized for analytical purposes and is called OLAP or Online Analytical Processing.</a:t>
            </a:r>
          </a:p>
        </p:txBody>
      </p:sp>
    </p:spTree>
    <p:extLst>
      <p:ext uri="{BB962C8B-B14F-4D97-AF65-F5344CB8AC3E}">
        <p14:creationId xmlns:p14="http://schemas.microsoft.com/office/powerpoint/2010/main" val="2557514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704088"/>
            <a:ext cx="8784976" cy="492664"/>
          </a:xfrm>
        </p:spPr>
        <p:txBody>
          <a:bodyPr>
            <a:normAutofit fontScale="90000"/>
          </a:bodyPr>
          <a:lstStyle/>
          <a:p>
            <a:r>
              <a:rPr lang="en-IN" sz="3200" b="1" dirty="0"/>
              <a:t>The Concept of Big Data and Big Data Analytics</a:t>
            </a:r>
            <a:endParaRPr lang="en-IN" sz="3200" dirty="0"/>
          </a:p>
        </p:txBody>
      </p:sp>
      <p:sp>
        <p:nvSpPr>
          <p:cNvPr id="3" name="Content Placeholder 2"/>
          <p:cNvSpPr>
            <a:spLocks noGrp="1"/>
          </p:cNvSpPr>
          <p:nvPr>
            <p:ph idx="1"/>
          </p:nvPr>
        </p:nvSpPr>
        <p:spPr>
          <a:xfrm>
            <a:off x="457200" y="1340768"/>
            <a:ext cx="8229600" cy="4983832"/>
          </a:xfrm>
        </p:spPr>
        <p:txBody>
          <a:bodyPr>
            <a:normAutofit fontScale="92500" lnSpcReduction="10000"/>
          </a:bodyPr>
          <a:lstStyle/>
          <a:p>
            <a:r>
              <a:rPr lang="en-IN" dirty="0"/>
              <a:t>Big Data comes to play for a large and complex data sets which can be considered from multiples of terabytes to </a:t>
            </a:r>
            <a:r>
              <a:rPr lang="en-IN" dirty="0" err="1"/>
              <a:t>exabytes</a:t>
            </a:r>
            <a:r>
              <a:rPr lang="en-IN" dirty="0"/>
              <a:t>. This huge and complex data sets cannot be manipulated by common traditional data management applications like RDBMS</a:t>
            </a:r>
            <a:r>
              <a:rPr lang="en-IN" dirty="0" smtClean="0"/>
              <a:t>.</a:t>
            </a:r>
          </a:p>
          <a:p>
            <a:r>
              <a:rPr lang="en-IN" dirty="0"/>
              <a:t> Big Data Analytics has been applied on various Sectors like Media, Education, Healthcare, Manufacturing, various Government and non-government sectors and also it has been used in complex analytics, real-time fraud management, traffic management, customer-centric analytics and many more</a:t>
            </a:r>
            <a:r>
              <a:rPr lang="en-IN" dirty="0" smtClean="0"/>
              <a:t>.</a:t>
            </a:r>
          </a:p>
          <a:p>
            <a:r>
              <a:rPr lang="en-IN" dirty="0"/>
              <a:t>Monitoring payment patterns and </a:t>
            </a:r>
            <a:r>
              <a:rPr lang="en-IN" dirty="0" err="1"/>
              <a:t>analyzing</a:t>
            </a:r>
            <a:r>
              <a:rPr lang="en-IN" dirty="0"/>
              <a:t> them against historical customer activity to detect fraud in real time</a:t>
            </a:r>
          </a:p>
        </p:txBody>
      </p:sp>
    </p:spTree>
    <p:extLst>
      <p:ext uri="{BB962C8B-B14F-4D97-AF65-F5344CB8AC3E}">
        <p14:creationId xmlns:p14="http://schemas.microsoft.com/office/powerpoint/2010/main" val="289443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Types of Big Data Analytics</a:t>
            </a:r>
            <a:endParaRPr lang="en-IN" dirty="0"/>
          </a:p>
        </p:txBody>
      </p:sp>
      <p:sp>
        <p:nvSpPr>
          <p:cNvPr id="3" name="Content Placeholder 2"/>
          <p:cNvSpPr>
            <a:spLocks noGrp="1"/>
          </p:cNvSpPr>
          <p:nvPr>
            <p:ph idx="1"/>
          </p:nvPr>
        </p:nvSpPr>
        <p:spPr/>
        <p:txBody>
          <a:bodyPr/>
          <a:lstStyle/>
          <a:p>
            <a:pPr marL="0" indent="0">
              <a:buNone/>
            </a:pPr>
            <a:r>
              <a:rPr lang="en-IN" dirty="0"/>
              <a:t>There are four types of Big Data </a:t>
            </a:r>
            <a:r>
              <a:rPr lang="en-IN" dirty="0" smtClean="0"/>
              <a:t>Analytics</a:t>
            </a:r>
          </a:p>
          <a:p>
            <a:r>
              <a:rPr lang="en-IN" b="1" dirty="0"/>
              <a:t> Predictive Analytics</a:t>
            </a:r>
          </a:p>
          <a:p>
            <a:r>
              <a:rPr lang="en-IN" dirty="0"/>
              <a:t>This analytics is basically a prediction based analytics. Predictive Analytics works on a data set and determines what can be happened. It basically analyses past data sets or records to provide a future prediction.</a:t>
            </a:r>
          </a:p>
          <a:p>
            <a:endParaRPr lang="en-IN" dirty="0"/>
          </a:p>
        </p:txBody>
      </p:sp>
    </p:spTree>
    <p:extLst>
      <p:ext uri="{BB962C8B-B14F-4D97-AF65-F5344CB8AC3E}">
        <p14:creationId xmlns:p14="http://schemas.microsoft.com/office/powerpoint/2010/main" val="3811039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
            </a:r>
            <a:br>
              <a:rPr lang="en-IN" b="1" dirty="0"/>
            </a:br>
            <a:endParaRPr lang="en-IN" dirty="0"/>
          </a:p>
        </p:txBody>
      </p:sp>
      <p:sp>
        <p:nvSpPr>
          <p:cNvPr id="3" name="Content Placeholder 2"/>
          <p:cNvSpPr>
            <a:spLocks noGrp="1"/>
          </p:cNvSpPr>
          <p:nvPr>
            <p:ph idx="1"/>
          </p:nvPr>
        </p:nvSpPr>
        <p:spPr>
          <a:xfrm>
            <a:off x="457200" y="332656"/>
            <a:ext cx="8229600" cy="5991944"/>
          </a:xfrm>
        </p:spPr>
        <p:txBody>
          <a:bodyPr>
            <a:normAutofit fontScale="92500" lnSpcReduction="10000"/>
          </a:bodyPr>
          <a:lstStyle/>
          <a:p>
            <a:r>
              <a:rPr lang="en-IN" b="1" dirty="0"/>
              <a:t>Prescriptive </a:t>
            </a:r>
            <a:r>
              <a:rPr lang="en-IN" b="1" dirty="0" smtClean="0"/>
              <a:t>Analytics</a:t>
            </a:r>
          </a:p>
          <a:p>
            <a:r>
              <a:rPr lang="en-IN" dirty="0" smtClean="0"/>
              <a:t>Prescriptive </a:t>
            </a:r>
            <a:r>
              <a:rPr lang="en-IN" dirty="0"/>
              <a:t>Analytics works on a data set and determines what actions needs to be taken. This is a valuable analysis but not used widely. Many of the health care sectors used this analysis on the top of various activities to manage their business activities</a:t>
            </a:r>
            <a:r>
              <a:rPr lang="en-IN" dirty="0" smtClean="0"/>
              <a:t>.</a:t>
            </a:r>
          </a:p>
          <a:p>
            <a:r>
              <a:rPr lang="en-IN" b="1" dirty="0"/>
              <a:t>Descriptive Analytics</a:t>
            </a:r>
          </a:p>
          <a:p>
            <a:r>
              <a:rPr lang="en-IN" dirty="0"/>
              <a:t>Descriptive Analytics actually </a:t>
            </a:r>
            <a:r>
              <a:rPr lang="en-IN" dirty="0" err="1"/>
              <a:t>analyze</a:t>
            </a:r>
            <a:r>
              <a:rPr lang="en-IN" dirty="0"/>
              <a:t> the past and determines what actually happens and why. It also helps to visualize this analysis in the dashboard may be in the form of graphical representation or in some other format</a:t>
            </a:r>
            <a:r>
              <a:rPr lang="en-IN" dirty="0" smtClean="0"/>
              <a:t>.</a:t>
            </a:r>
          </a:p>
          <a:p>
            <a:r>
              <a:rPr lang="en-IN" b="1" dirty="0"/>
              <a:t> Diagnostic Analytics</a:t>
            </a:r>
          </a:p>
          <a:p>
            <a:r>
              <a:rPr lang="en-IN" dirty="0"/>
              <a:t>Diagnostic Analytics executes on current data sets. It is used to do analysis based on incoming real-time data sets. Many of the systems like business intelligence tools use this analysis to create real-time dashboards and reports.</a:t>
            </a:r>
          </a:p>
          <a:p>
            <a:endParaRPr lang="en-IN" dirty="0"/>
          </a:p>
          <a:p>
            <a:endParaRPr lang="en-IN" dirty="0"/>
          </a:p>
        </p:txBody>
      </p:sp>
    </p:spTree>
    <p:extLst>
      <p:ext uri="{BB962C8B-B14F-4D97-AF65-F5344CB8AC3E}">
        <p14:creationId xmlns:p14="http://schemas.microsoft.com/office/powerpoint/2010/main" val="421977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7932</TotalTime>
  <Words>4398</Words>
  <Application>Microsoft Office PowerPoint</Application>
  <PresentationFormat>On-screen Show (4:3)</PresentationFormat>
  <Paragraphs>360</Paragraphs>
  <Slides>66</Slides>
  <Notes>1</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Flow</vt:lpstr>
      <vt:lpstr>Big Data </vt:lpstr>
      <vt:lpstr>The Rise of Big Data </vt:lpstr>
      <vt:lpstr>Traditional Approach</vt:lpstr>
      <vt:lpstr>What is Big Data</vt:lpstr>
      <vt:lpstr>PowerPoint Presentation</vt:lpstr>
      <vt:lpstr>PowerPoint Presentation</vt:lpstr>
      <vt:lpstr>The Concept of Big Data and Big Data Analytics</vt:lpstr>
      <vt:lpstr>Types of Big Data Analytics</vt:lpstr>
      <vt:lpstr> </vt:lpstr>
      <vt:lpstr>PowerPoint Presentation</vt:lpstr>
      <vt:lpstr>Big data in marketing and advertising </vt:lpstr>
      <vt:lpstr>PowerPoint Presentation</vt:lpstr>
      <vt:lpstr>PowerPoint Presentation</vt:lpstr>
      <vt:lpstr>Amazon and big data </vt:lpstr>
      <vt:lpstr>Airbnb:</vt:lpstr>
      <vt:lpstr>PowerPoint Presentation</vt:lpstr>
      <vt:lpstr>SELF-DRIVING VEHICLES: BIG DATA BEHIND THE WHEEL </vt:lpstr>
      <vt:lpstr>McDonald’s and big data </vt:lpstr>
      <vt:lpstr>Byte Comparison Table </vt:lpstr>
      <vt:lpstr>Data growth prediction</vt:lpstr>
      <vt:lpstr>Examples of Big Data </vt:lpstr>
      <vt:lpstr>TYPES OF BIG-DATA</vt:lpstr>
      <vt:lpstr>PowerPoint Presentation</vt:lpstr>
      <vt:lpstr>Structured Data</vt:lpstr>
      <vt:lpstr>PowerPoint Presentation</vt:lpstr>
      <vt:lpstr>Semi-Structured Data </vt:lpstr>
      <vt:lpstr>Data Serialization Languages </vt:lpstr>
      <vt:lpstr>PowerPoint Presentation</vt:lpstr>
      <vt:lpstr>PowerPoint Presentation</vt:lpstr>
      <vt:lpstr>PowerPoint Presentation</vt:lpstr>
      <vt:lpstr>Unstructured Data </vt:lpstr>
      <vt:lpstr>Examples Of Un-structured Data </vt:lpstr>
      <vt:lpstr>Characteristics Of Big Data </vt:lpstr>
      <vt:lpstr>5V</vt:lpstr>
      <vt:lpstr>PowerPoint Presentation</vt:lpstr>
      <vt:lpstr>PowerPoint Presentation</vt:lpstr>
      <vt:lpstr>Volume </vt:lpstr>
      <vt:lpstr>Volume: </vt:lpstr>
      <vt:lpstr>PowerPoint Presentation</vt:lpstr>
      <vt:lpstr>Velocity: </vt:lpstr>
      <vt:lpstr>PowerPoint Presentation</vt:lpstr>
      <vt:lpstr>An example of data velocity </vt:lpstr>
      <vt:lpstr>Variety: </vt:lpstr>
      <vt:lpstr>Veracity</vt:lpstr>
      <vt:lpstr>Veracity </vt:lpstr>
      <vt:lpstr>PowerPoint Presentation</vt:lpstr>
      <vt:lpstr>Veracity</vt:lpstr>
      <vt:lpstr>PowerPoint Presentation</vt:lpstr>
      <vt:lpstr>Value</vt:lpstr>
      <vt:lpstr>PowerPoint Presentation</vt:lpstr>
      <vt:lpstr>PowerPoint Presentation</vt:lpstr>
      <vt:lpstr>Big Data – Vulnerability</vt:lpstr>
      <vt:lpstr>Benefits of using Big Data</vt:lpstr>
      <vt:lpstr>Big Data Challanges</vt:lpstr>
      <vt:lpstr>Challenges with Big Data </vt:lpstr>
      <vt:lpstr>PowerPoint Presentation</vt:lpstr>
      <vt:lpstr>Big Data Frameworks </vt:lpstr>
      <vt:lpstr>Big Data Technologies</vt:lpstr>
      <vt:lpstr>NoSQL database </vt:lpstr>
      <vt:lpstr>MongoDB </vt:lpstr>
      <vt:lpstr>R Programming </vt:lpstr>
      <vt:lpstr>Data Warehouse</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Analysis</dc:title>
  <dc:creator>hp</dc:creator>
  <cp:lastModifiedBy>hp</cp:lastModifiedBy>
  <cp:revision>240</cp:revision>
  <cp:lastPrinted>2023-02-15T10:12:54Z</cp:lastPrinted>
  <dcterms:created xsi:type="dcterms:W3CDTF">2022-01-10T08:40:36Z</dcterms:created>
  <dcterms:modified xsi:type="dcterms:W3CDTF">2024-03-02T10:06:27Z</dcterms:modified>
</cp:coreProperties>
</file>